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31" r:id="rId2"/>
    <p:sldId id="361" r:id="rId3"/>
    <p:sldId id="363" r:id="rId4"/>
    <p:sldId id="359" r:id="rId5"/>
    <p:sldId id="360" r:id="rId6"/>
    <p:sldId id="343" r:id="rId7"/>
    <p:sldId id="316" r:id="rId8"/>
    <p:sldId id="320" r:id="rId9"/>
    <p:sldId id="321" r:id="rId10"/>
    <p:sldId id="324" r:id="rId11"/>
    <p:sldId id="319" r:id="rId12"/>
    <p:sldId id="317" r:id="rId13"/>
    <p:sldId id="318" r:id="rId14"/>
    <p:sldId id="323" r:id="rId15"/>
    <p:sldId id="322" r:id="rId16"/>
    <p:sldId id="341" r:id="rId17"/>
    <p:sldId id="325" r:id="rId18"/>
    <p:sldId id="332" r:id="rId19"/>
    <p:sldId id="333" r:id="rId20"/>
    <p:sldId id="362" r:id="rId21"/>
    <p:sldId id="339" r:id="rId22"/>
    <p:sldId id="327" r:id="rId23"/>
    <p:sldId id="328" r:id="rId24"/>
    <p:sldId id="354" r:id="rId25"/>
    <p:sldId id="342" r:id="rId26"/>
    <p:sldId id="336" r:id="rId27"/>
    <p:sldId id="337" r:id="rId28"/>
    <p:sldId id="330" r:id="rId29"/>
    <p:sldId id="358" r:id="rId30"/>
    <p:sldId id="329" r:id="rId31"/>
    <p:sldId id="335" r:id="rId32"/>
    <p:sldId id="334" r:id="rId33"/>
    <p:sldId id="364" r:id="rId34"/>
    <p:sldId id="365" r:id="rId35"/>
    <p:sldId id="366" r:id="rId36"/>
    <p:sldId id="367" r:id="rId37"/>
    <p:sldId id="372" r:id="rId38"/>
    <p:sldId id="338" r:id="rId39"/>
    <p:sldId id="340" r:id="rId40"/>
    <p:sldId id="355" r:id="rId41"/>
    <p:sldId id="326" r:id="rId42"/>
    <p:sldId id="344" r:id="rId43"/>
    <p:sldId id="345" r:id="rId44"/>
    <p:sldId id="353" r:id="rId45"/>
    <p:sldId id="346" r:id="rId46"/>
    <p:sldId id="356" r:id="rId47"/>
    <p:sldId id="357" r:id="rId48"/>
    <p:sldId id="347" r:id="rId49"/>
    <p:sldId id="348" r:id="rId50"/>
    <p:sldId id="349" r:id="rId51"/>
    <p:sldId id="352" r:id="rId52"/>
    <p:sldId id="350" r:id="rId53"/>
    <p:sldId id="351" r:id="rId54"/>
    <p:sldId id="368" r:id="rId55"/>
    <p:sldId id="369" r:id="rId56"/>
    <p:sldId id="370" r:id="rId57"/>
    <p:sldId id="371" r:id="rId58"/>
    <p:sldId id="373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" id="{A91A365B-48B7-4EBF-AF60-08C300628A0E}">
          <p14:sldIdLst>
            <p14:sldId id="331"/>
          </p14:sldIdLst>
        </p14:section>
        <p14:section name="Keyword" id="{1C7C377E-62D8-461B-A121-D3B46D11AB08}">
          <p14:sldIdLst>
            <p14:sldId id="361"/>
            <p14:sldId id="363"/>
          </p14:sldIdLst>
        </p14:section>
        <p14:section name="Underscore(_)" id="{BB98E381-4367-4850-9EDF-3A7F016B8527}">
          <p14:sldIdLst>
            <p14:sldId id="359"/>
          </p14:sldIdLst>
        </p14:section>
        <p14:section name="Operator Overloading" id="{3EF5F370-499A-4822-9D30-B7E783D508AA}">
          <p14:sldIdLst>
            <p14:sldId id="360"/>
          </p14:sldIdLst>
        </p14:section>
        <p14:section name="OOP Concept" id="{7D48EC47-33B3-4024-B8C4-04D8B4EB0C40}">
          <p14:sldIdLst>
            <p14:sldId id="343"/>
          </p14:sldIdLst>
        </p14:section>
        <p14:section name="Input" id="{3187DD48-FF2B-4EF4-9256-35634FDF7276}">
          <p14:sldIdLst>
            <p14:sldId id="316"/>
            <p14:sldId id="320"/>
            <p14:sldId id="321"/>
            <p14:sldId id="324"/>
          </p14:sldIdLst>
        </p14:section>
        <p14:section name="Input Time Limit" id="{88AD046A-3B4B-4A16-8130-0CFD3E8A8009}">
          <p14:sldIdLst>
            <p14:sldId id="319"/>
          </p14:sldIdLst>
        </p14:section>
        <p14:section name="Output" id="{8090FEF6-F4DE-46F3-8FA4-9F45757EE138}">
          <p14:sldIdLst>
            <p14:sldId id="317"/>
            <p14:sldId id="318"/>
            <p14:sldId id="323"/>
          </p14:sldIdLst>
        </p14:section>
        <p14:section name="Operator" id="{FD6D6276-358C-4642-BAF9-1860FD5277B1}">
          <p14:sldIdLst>
            <p14:sldId id="322"/>
            <p14:sldId id="341"/>
          </p14:sldIdLst>
        </p14:section>
        <p14:section name="Variable" id="{E79A7329-FB31-4602-8C67-6FC14847DD34}">
          <p14:sldIdLst>
            <p14:sldId id="325"/>
            <p14:sldId id="332"/>
            <p14:sldId id="333"/>
          </p14:sldIdLst>
        </p14:section>
        <p14:section name="Array" id="{17A2674E-6110-4360-985F-1E206FD883F3}">
          <p14:sldIdLst>
            <p14:sldId id="362"/>
          </p14:sldIdLst>
        </p14:section>
        <p14:section name="Tuple" id="{D57DA7E2-9E3B-4135-B89E-0F6916272906}">
          <p14:sldIdLst>
            <p14:sldId id="339"/>
          </p14:sldIdLst>
        </p14:section>
        <p14:section name="Dictionary" id="{01BA0AAF-13C6-44E5-816C-521B69429806}">
          <p14:sldIdLst>
            <p14:sldId id="327"/>
            <p14:sldId id="328"/>
          </p14:sldIdLst>
        </p14:section>
        <p14:section name="Dictionary Comprehension" id="{2F510B6D-FEB9-4B7E-9041-A74974CC90A8}">
          <p14:sldIdLst>
            <p14:sldId id="354"/>
          </p14:sldIdLst>
        </p14:section>
        <p14:section name="Set" id="{43B40522-98BF-4281-ACA7-769A065DB6ED}">
          <p14:sldIdLst>
            <p14:sldId id="342"/>
          </p14:sldIdLst>
        </p14:section>
        <p14:section name="List" id="{ACC7AB4D-61B2-4B05-B85A-9517E8978B97}">
          <p14:sldIdLst>
            <p14:sldId id="336"/>
            <p14:sldId id="337"/>
          </p14:sldIdLst>
        </p14:section>
        <p14:section name="List Comprehension" id="{C249B7A6-E28F-45D5-A46D-05E06DF026C8}">
          <p14:sldIdLst>
            <p14:sldId id="330"/>
          </p14:sldIdLst>
        </p14:section>
        <p14:section name="Iterator" id="{C7C6DBFE-E8D7-47D4-8D01-566602089FB7}">
          <p14:sldIdLst>
            <p14:sldId id="358"/>
          </p14:sldIdLst>
        </p14:section>
        <p14:section name="String" id="{3DBDC9A7-5C90-4BF7-ADBE-44293537E94B}">
          <p14:sldIdLst>
            <p14:sldId id="329"/>
            <p14:sldId id="335"/>
          </p14:sldIdLst>
        </p14:section>
        <p14:section name="String Index and Slice" id="{28A61FE9-223F-4BDB-8030-C6F16C27DEA2}">
          <p14:sldIdLst>
            <p14:sldId id="334"/>
          </p14:sldIdLst>
        </p14:section>
        <p14:section name="Regular Expression" id="{7C4DA5AA-D078-4441-A1D0-22757745FC68}">
          <p14:sldIdLst>
            <p14:sldId id="364"/>
            <p14:sldId id="365"/>
            <p14:sldId id="366"/>
            <p14:sldId id="367"/>
            <p14:sldId id="372"/>
          </p14:sldIdLst>
        </p14:section>
        <p14:section name="Built-In Functions" id="{5078CA8E-0871-4457-8D8D-7616718CD2D4}">
          <p14:sldIdLst>
            <p14:sldId id="338"/>
            <p14:sldId id="340"/>
            <p14:sldId id="355"/>
          </p14:sldIdLst>
        </p14:section>
        <p14:section name="Lambda" id="{74FDED0B-2977-427A-BE47-FA0F03AE3C46}">
          <p14:sldIdLst>
            <p14:sldId id="326"/>
          </p14:sldIdLst>
        </p14:section>
        <p14:section name="For/While Loop" id="{ABFA8450-A7DC-4240-AFBF-6ED92DCF0B9D}">
          <p14:sldIdLst>
            <p14:sldId id="344"/>
          </p14:sldIdLst>
        </p14:section>
        <p14:section name="If Else Statement" id="{73092C84-1D79-4011-9F97-6439ED83293C}">
          <p14:sldIdLst>
            <p14:sldId id="345"/>
          </p14:sldIdLst>
        </p14:section>
        <p14:section name="Match Case Statement" id="{B4D3C802-C90C-4080-88D3-FD00C98AC38A}">
          <p14:sldIdLst>
            <p14:sldId id="353"/>
          </p14:sldIdLst>
        </p14:section>
        <p14:section name="Function" id="{C3E008B0-372D-4058-BFE4-1F4298DDE5E0}">
          <p14:sldIdLst>
            <p14:sldId id="346"/>
          </p14:sldIdLst>
        </p14:section>
        <p14:section name="Class" id="{85158600-8A53-4871-AEA2-8030EF0BD33E}">
          <p14:sldIdLst>
            <p14:sldId id="356"/>
            <p14:sldId id="357"/>
          </p14:sldIdLst>
        </p14:section>
        <p14:section name="Exception Handling" id="{CF88998A-DDEC-48A2-953E-45F8662C73A0}">
          <p14:sldIdLst>
            <p14:sldId id="347"/>
          </p14:sldIdLst>
        </p14:section>
        <p14:section name="File Handling" id="{3D449F50-81E6-43D1-BAE4-14EB8B3A1F7E}">
          <p14:sldIdLst>
            <p14:sldId id="348"/>
            <p14:sldId id="349"/>
            <p14:sldId id="352"/>
          </p14:sldIdLst>
        </p14:section>
        <p14:section name="Generator" id="{4B8BE015-EDCD-4A1C-83C8-2356CAE88382}">
          <p14:sldIdLst>
            <p14:sldId id="350"/>
          </p14:sldIdLst>
        </p14:section>
        <p14:section name="Decorator" id="{C0A0862E-0279-4EE1-A6A5-EDADB26F963A}">
          <p14:sldIdLst>
            <p14:sldId id="351"/>
            <p14:sldId id="368"/>
            <p14:sldId id="369"/>
          </p14:sldIdLst>
        </p14:section>
        <p14:section name="Memory Management" id="{EB74CA22-0A29-4BC8-A842-59B60412C1F7}">
          <p14:sldIdLst>
            <p14:sldId id="370"/>
          </p14:sldIdLst>
        </p14:section>
        <p14:section name="Optimization" id="{E27F03A7-F0A4-48E8-8CFC-C1348B73395F}">
          <p14:sldIdLst>
            <p14:sldId id="371"/>
          </p14:sldIdLst>
        </p14:section>
        <p14:section name="Design Pattern" id="{F3698A72-48D8-434C-B5B9-C2A87BFECE6D}">
          <p14:sldIdLst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0534" autoAdjust="0"/>
  </p:normalViewPr>
  <p:slideViewPr>
    <p:cSldViewPr snapToGrid="0">
      <p:cViewPr varScale="1">
        <p:scale>
          <a:sx n="31" d="100"/>
          <a:sy n="31" d="100"/>
        </p:scale>
        <p:origin x="252" y="31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F4293-B375-421E-9F7E-F538DC8AC0E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73402-4B96-495E-95E4-6CBD06EC9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4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https://www.geeksforgeeks.org/python-comments/</a:t>
            </a:r>
          </a:p>
          <a:p>
            <a:r>
              <a:rPr lang="en-US" altLang="ko-KR" dirty="0"/>
              <a:t>https://www.geeksforgeeks.org/python-syntax/</a:t>
            </a:r>
          </a:p>
          <a:p>
            <a:r>
              <a:rPr lang="en-US" altLang="ko-KR" dirty="0"/>
              <a:t>https://www.geeksforgeeks.org/advanced-python-tutorials/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508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53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6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r>
              <a:rPr lang="en-US" altLang="ko-KR" dirty="0"/>
              <a:t>https://www.geeksforgeeks.org/python-string/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12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2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r>
              <a:rPr lang="en-US" altLang="ko-KR" dirty="0"/>
              <a:t>https://www.geeksforgeeks.org/python-string-format-method/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55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99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https://www.geeksforgeeks.org/boolean-data-type-in-python/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104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https://www.geeksforgeeks.org/python-int-function/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81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https://www.geeksforgeeks.org/dunder-magic-methods-python/</a:t>
            </a:r>
          </a:p>
          <a:p>
            <a:r>
              <a:rPr lang="en-US" altLang="ko-KR" dirty="0"/>
              <a:t>https://www.geeksforgeeks.org/float-in-python/</a:t>
            </a:r>
          </a:p>
          <a:p>
            <a:r>
              <a:rPr lang="en-US" altLang="ko-KR" dirty="0"/>
              <a:t>https://www.geeksforgeeks.org/python-complex-function/</a:t>
            </a:r>
          </a:p>
          <a:p>
            <a:r>
              <a:rPr lang="en-US" altLang="ko-KR" dirty="0"/>
              <a:t>https://www.geeksforgeeks.org/memoryview-in-python/</a:t>
            </a:r>
          </a:p>
          <a:p>
            <a:r>
              <a:rPr lang="en-US" altLang="ko-KR" dirty="0"/>
              <a:t>https://www.geeksforgeeks.org/python-bytearray-function/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28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https://www.geeksforgeeks.org/python-numbers/#decimal-numbers-in-python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https://www.geeksforgeeks.org/dunder-magic-methods-python/</a:t>
            </a:r>
          </a:p>
          <a:p>
            <a:r>
              <a:rPr lang="en-US" altLang="ko-KR" dirty="0"/>
              <a:t>https://www.geeksforgeeks.org/float-in-python/</a:t>
            </a:r>
          </a:p>
          <a:p>
            <a:r>
              <a:rPr lang="en-US" altLang="ko-KR" dirty="0"/>
              <a:t>https://www.geeksforgeeks.org/python-complex-function/</a:t>
            </a:r>
          </a:p>
          <a:p>
            <a:r>
              <a:rPr lang="en-US" altLang="ko-KR" dirty="0"/>
              <a:t>https://www.geeksforgeeks.org/memoryview-in-python/</a:t>
            </a:r>
          </a:p>
          <a:p>
            <a:r>
              <a:rPr lang="en-US" altLang="ko-KR" dirty="0"/>
              <a:t>https://www.geeksforgeeks.org/python-bytearray-function/</a:t>
            </a:r>
          </a:p>
          <a:p>
            <a:r>
              <a:rPr lang="en-US" altLang="ko-KR" dirty="0"/>
              <a:t>https://www.geeksforgeeks.org/python-bytes-method/</a:t>
            </a:r>
          </a:p>
          <a:p>
            <a:r>
              <a:rPr lang="en-US" altLang="ko-KR" dirty="0"/>
              <a:t>https://www.geeksforgeeks.org/mutable-vs-immutable-objects-in-python/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https://www.geeksforgeeks.org/python-keywords/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664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https://www.geeksforgeeks.org/python-arrays/</a:t>
            </a:r>
          </a:p>
          <a:p>
            <a:r>
              <a:rPr lang="en-US" altLang="ko-KR" dirty="0"/>
              <a:t>https://www.geeksforgeeks.org/array-python-set-1-introduction-functions/</a:t>
            </a:r>
          </a:p>
          <a:p>
            <a:r>
              <a:rPr lang="en-US" altLang="ko-KR" dirty="0"/>
              <a:t>https://www.geeksforgeeks.org/array-in-python-set-2-important-functions/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41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https://www.geeksforgeeks.org/unpacking-a-tuple-in-python/</a:t>
            </a:r>
          </a:p>
          <a:p>
            <a:r>
              <a:rPr lang="en-US" altLang="ko-KR" dirty="0"/>
              <a:t>https://www.geeksforgeeks.org/python-tuples/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10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420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https://www.geeksforgeeks.org/python-dictionary-fromkeys-method/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08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https://www.geeksforgeeks.org/python-dictionary-comprehension/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7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https://www.geeksforgeeks.org/sets-in-python/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016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https://www.geeksforgeeks.org/python-program-to-swap-two-elements-in-a-list/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94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https://www.geeksforgeeks.org/python-program-to-swap-two-elements-in-a-list/</a:t>
            </a:r>
          </a:p>
          <a:p>
            <a:r>
              <a:rPr lang="en-US" altLang="ko-KR" dirty="0"/>
              <a:t>https://www.geeksforgeeks.org/append-extend-python/</a:t>
            </a:r>
          </a:p>
          <a:p>
            <a:r>
              <a:rPr lang="en-US" altLang="ko-KR" dirty="0"/>
              <a:t>https://www.geeksforgeeks.org/list-methods-in-python-set-2-del-remove-sort-insert-pop-extend/</a:t>
            </a:r>
          </a:p>
          <a:p>
            <a:r>
              <a:rPr lang="en-US" altLang="ko-KR" dirty="0"/>
              <a:t>https://www.geeksforgeeks.org/python-list-index/</a:t>
            </a:r>
          </a:p>
          <a:p>
            <a:r>
              <a:rPr lang="en-US" altLang="ko-KR" dirty="0"/>
              <a:t>https://www.geeksforgeeks.org/python-list-count-method/</a:t>
            </a:r>
          </a:p>
          <a:p>
            <a:r>
              <a:rPr lang="en-US" altLang="ko-KR" dirty="0"/>
              <a:t>https://www.geeksforgeeks.org/sort-in-python/</a:t>
            </a:r>
          </a:p>
          <a:p>
            <a:r>
              <a:rPr lang="en-US" altLang="ko-KR" dirty="0"/>
              <a:t>https://www.geeksforgeeks.org/python-list-copy-method/</a:t>
            </a:r>
          </a:p>
          <a:p>
            <a:r>
              <a:rPr lang="en-US" altLang="ko-KR" dirty="0"/>
              <a:t>https://www.geeksforgeeks.org/python-list-pop-method/</a:t>
            </a:r>
          </a:p>
          <a:p>
            <a:r>
              <a:rPr lang="en-US" altLang="ko-KR" dirty="0"/>
              <a:t>https://www.geeksforgeeks.org/difference-between-shallow-and-deep-copy-of-a-class/</a:t>
            </a:r>
          </a:p>
          <a:p>
            <a:r>
              <a:rPr lang="en-US" altLang="ko-KR" dirty="0"/>
              <a:t>https://www.geeksforgeeks.org/copy-python-deep-copy-shallow-copy/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151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https://www.geeksforgeeks.org/python-list-comprehension-and-slicing/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82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https://www.geeksforgeeks.org/iterators-in-python/</a:t>
            </a:r>
          </a:p>
          <a:p>
            <a:r>
              <a:rPr lang="en-US" altLang="ko-KR" dirty="0"/>
              <a:t>https://www.geeksforgeeks.org/python-difference-iterable-iterator/</a:t>
            </a:r>
          </a:p>
          <a:p>
            <a:r>
              <a:rPr lang="en-US" altLang="ko-KR" dirty="0"/>
              <a:t>https://www.geeksforgeeks.org/python-__iter__-__next__-converting-object-iterator/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2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https://www.geeksforgeeks.org/python-modules/</a:t>
            </a:r>
          </a:p>
          <a:p>
            <a:r>
              <a:rPr lang="en-US" altLang="ko-KR" dirty="0"/>
              <a:t>https://www.geeksforgeeks.org/sys-path-in-python/</a:t>
            </a:r>
          </a:p>
          <a:p>
            <a:r>
              <a:rPr lang="en-US" altLang="ko-KR" dirty="0"/>
              <a:t>https://www.geeksforgeeks.org/pythonpath-environment-variable-in-python/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51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https://www.geeksforgeeks.org/python-string/</a:t>
            </a:r>
          </a:p>
          <a:p>
            <a:r>
              <a:rPr lang="en-US" altLang="ko-KR" dirty="0"/>
              <a:t>https://www.geeksforgeeks.org/reverse-string-python-5-different-ways/</a:t>
            </a:r>
          </a:p>
          <a:p>
            <a:r>
              <a:rPr lang="en-US" altLang="ko-KR" dirty="0"/>
              <a:t>https://www.geeksforgeeks.org/g-fact-43-logical-operators-on-string-in-python/</a:t>
            </a:r>
          </a:p>
          <a:p>
            <a:r>
              <a:rPr lang="en-US" altLang="ko-KR" dirty="0"/>
              <a:t>https://www.geeksforgeeks.org/python-find-duplicate-characters-string/</a:t>
            </a:r>
          </a:p>
          <a:p>
            <a:r>
              <a:rPr lang="en-US" altLang="ko-KR" dirty="0"/>
              <a:t>https://www.geeksforgeeks.org/python-program-check-string-palindrome-not/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89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https://www.geeksforgeeks.org/python-string/</a:t>
            </a:r>
          </a:p>
          <a:p>
            <a:r>
              <a:rPr lang="en-US" altLang="ko-KR" dirty="0"/>
              <a:t>https://www.geeksforgeeks.org/python-string-join-method/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08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https://www.geeksforgeeks.org/how-to-index-and-slice-strings-in-python/</a:t>
            </a:r>
          </a:p>
          <a:p>
            <a:r>
              <a:rPr lang="en-US" altLang="ko-KR" dirty="0"/>
              <a:t>https://www.geeksforgeeks.org/string-slicing-in-python/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08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https://docs.python.org/3/howto/regex.html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42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https://docs.python.org/3/howto/regex.html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82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https://www.geeksforgeeks.org/regular-expressions-python-set-1-search-match-find/</a:t>
            </a:r>
          </a:p>
          <a:p>
            <a:r>
              <a:rPr lang="en-US" altLang="ko-KR" dirty="0"/>
              <a:t>https://docs.python.org/3/howto/regex.html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42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https://www.geeksforgeeks.org/regular-expressions-python-set-1-search-match-find/</a:t>
            </a:r>
          </a:p>
          <a:p>
            <a:r>
              <a:rPr lang="en-US" altLang="ko-KR" dirty="0"/>
              <a:t>https://www.geeksforgeeks.org/python-check-whether-a-string-starts-and-ends-with-the-same-character-or-not-using-regular-expression/</a:t>
            </a:r>
          </a:p>
          <a:p>
            <a:r>
              <a:rPr lang="en-US" altLang="ko-KR" dirty="0"/>
              <a:t>https://www.geeksforgeeks.org/password-validation-in-python/</a:t>
            </a:r>
          </a:p>
          <a:p>
            <a:r>
              <a:rPr lang="en-US" altLang="ko-KR" dirty="0"/>
              <a:t>https://docs.python.org/3/howto/regex.html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1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https://www.geeksforgeeks.org/regular-expressions-python-set-1-search-match-find/</a:t>
            </a:r>
          </a:p>
          <a:p>
            <a:r>
              <a:rPr lang="en-US" altLang="ko-KR" dirty="0"/>
              <a:t>https://www.geeksforgeeks.org/python-check-whether-a-string-starts-and-ends-with-the-same-character-or-not-using-regular-expression/</a:t>
            </a:r>
          </a:p>
          <a:p>
            <a:r>
              <a:rPr lang="en-US" altLang="ko-KR" dirty="0"/>
              <a:t>https://www.geeksforgeeks.org/password-validation-in-python/</a:t>
            </a:r>
          </a:p>
          <a:p>
            <a:r>
              <a:rPr lang="en-US" altLang="ko-KR" dirty="0"/>
              <a:t>https://docs.python.org/3/howto/regex.html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2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https://www.geeksforgeeks.org/reduce-in-python/</a:t>
            </a:r>
          </a:p>
          <a:p>
            <a:r>
              <a:rPr lang="en-US" altLang="ko-KR" dirty="0"/>
              <a:t>https://www.geeksforgeeks.org/python-itertools-accumulate/</a:t>
            </a:r>
          </a:p>
          <a:p>
            <a:r>
              <a:rPr lang="en-US" altLang="ko-KR" dirty="0"/>
              <a:t>https://www.geeksforgeeks.org/ord-function-python/</a:t>
            </a:r>
          </a:p>
          <a:p>
            <a:r>
              <a:rPr lang="en-US" altLang="ko-KR" dirty="0"/>
              <a:t>https://www.geeksforgeeks.org/python-2-number-cmplist-method/</a:t>
            </a:r>
          </a:p>
          <a:p>
            <a:r>
              <a:rPr lang="en-US" altLang="ko-KR" dirty="0"/>
              <a:t>https://www.geeksforgeeks.org/python-max-function/</a:t>
            </a:r>
          </a:p>
          <a:p>
            <a:r>
              <a:rPr lang="en-US" altLang="ko-KR" dirty="0"/>
              <a:t>https://www.geeksforgeeks.org/python-min-function/</a:t>
            </a:r>
          </a:p>
          <a:p>
            <a:r>
              <a:rPr lang="en-US" altLang="ko-KR" dirty="0"/>
              <a:t>https://www.geeksforgeeks.org/sum-function-python/</a:t>
            </a:r>
          </a:p>
          <a:p>
            <a:r>
              <a:rPr lang="en-US" altLang="ko-KR" dirty="0"/>
              <a:t>https://www.geeksforgeeks.org/any-all-in-python/</a:t>
            </a:r>
          </a:p>
          <a:p>
            <a:r>
              <a:rPr lang="en-US" altLang="ko-KR" dirty="0"/>
              <a:t>https://www.geeksforgeeks.org/python-len-function/</a:t>
            </a:r>
          </a:p>
          <a:p>
            <a:r>
              <a:rPr lang="en-US" altLang="ko-KR" dirty="0"/>
              <a:t>https://www.geeksforgeeks.org/enumerate-in-python/</a:t>
            </a:r>
          </a:p>
          <a:p>
            <a:r>
              <a:rPr lang="en-US" altLang="ko-KR" dirty="0"/>
              <a:t>https://www.geeksforgeeks.org/filter-in-python/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273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https://www.geeksforgeeks.org/python-range-function/</a:t>
            </a:r>
          </a:p>
          <a:p>
            <a:r>
              <a:rPr lang="en-US" altLang="ko-KR" dirty="0"/>
              <a:t>https://www.geeksforgeeks.org/python-next-method/?ref=lbp</a:t>
            </a:r>
          </a:p>
          <a:p>
            <a:r>
              <a:rPr lang="en-US" altLang="ko-KR" dirty="0"/>
              <a:t>https://www.geeksforgeeks.org/python-str-function/?ref=lbp</a:t>
            </a:r>
          </a:p>
          <a:p>
            <a:r>
              <a:rPr lang="en-US" altLang="ko-KR" dirty="0"/>
              <a:t>https://www.geeksforgeeks.org/range-vs-xrange-in-python/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65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https://www.geeksforgeeks.org/underscore-_-python/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470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https://www.geeksforgeeks.org/zip-in-python/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19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https://www.geeksforgeeks.org/python-lambda-anonymous-functions-filter-map-reduce/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845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https://www.geeksforgeeks.org/python-for-loops/</a:t>
            </a:r>
          </a:p>
          <a:p>
            <a:r>
              <a:rPr lang="en-US" altLang="ko-KR" dirty="0"/>
              <a:t>https://www.geeksforgeeks.org/python-pass-statement/</a:t>
            </a:r>
          </a:p>
          <a:p>
            <a:r>
              <a:rPr lang="en-US" altLang="ko-KR" dirty="0"/>
              <a:t>https://www.geeksforgeeks.org/using-else-conditional-statement-with-for-loop-in-python/</a:t>
            </a:r>
          </a:p>
          <a:p>
            <a:r>
              <a:rPr lang="en-US" altLang="ko-KR" dirty="0"/>
              <a:t>https://www.geeksforgeeks.org/python-while-loop/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89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https://www.geeksforgeeks.org/python-if-else/</a:t>
            </a:r>
          </a:p>
          <a:p>
            <a:r>
              <a:rPr lang="en-US" altLang="ko-KR" dirty="0"/>
              <a:t>https://www.geeksforgeeks.org/how-to-use-if-else-elif-in-python-lambda-functions/</a:t>
            </a:r>
          </a:p>
          <a:p>
            <a:r>
              <a:rPr lang="en-US" altLang="ko-KR" dirty="0"/>
              <a:t>https://www.geeksforgeeks.org/using-else-conditional-statement-with-for-loop-in-python/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404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https://www.geeksforgeeks.org/python-match-case-statement/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0282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https://www.geeksforgeeks.org/python-functions/?ref=outind</a:t>
            </a:r>
          </a:p>
          <a:p>
            <a:r>
              <a:rPr lang="en-US" altLang="ko-KR" dirty="0"/>
              <a:t>https://www.geeksforgeeks.org/args-kwargs-python/</a:t>
            </a:r>
          </a:p>
          <a:p>
            <a:r>
              <a:rPr lang="en-US" altLang="ko-KR" dirty="0"/>
              <a:t>https://www.geeksforgeeks.org/difference-method-function-python/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5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https://www.geeksforgeeks.org/python-classes-and-objects/</a:t>
            </a:r>
          </a:p>
          <a:p>
            <a:r>
              <a:rPr lang="en-US" altLang="ko-KR" dirty="0"/>
              <a:t>https://www.geeksforgeeks.org/inheritance-in-python/</a:t>
            </a:r>
          </a:p>
          <a:p>
            <a:r>
              <a:rPr lang="en-US" altLang="ko-KR" dirty="0"/>
              <a:t>https://www.geeksforgeeks.org/private-variables-python/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412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https://www.geeksforgeeks.org/python-classes-and-objects/</a:t>
            </a:r>
          </a:p>
          <a:p>
            <a:r>
              <a:rPr lang="en-US" altLang="ko-KR" dirty="0"/>
              <a:t>https://www.geeksforgeeks.org/inheritance-in-python/</a:t>
            </a:r>
          </a:p>
          <a:p>
            <a:r>
              <a:rPr lang="en-US" altLang="ko-KR" dirty="0"/>
              <a:t>https://www.geeksforgeeks.org/abstract-classes-in-python/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88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https://www.geeksforgeeks.org/python-exception-handling/?ref=outind</a:t>
            </a:r>
          </a:p>
          <a:p>
            <a:r>
              <a:rPr lang="en-US" altLang="ko-KR" dirty="0"/>
              <a:t>https://www.geeksforgeeks.org/errors-and-exceptions-in-python/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85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8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https://www.geeksforgeeks.org/operator-overloading-in-python/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275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r>
              <a:rPr lang="en-US" altLang="ko-KR" dirty="0"/>
              <a:t>https://www.geeksforgeeks.org/with-statement-in-python/</a:t>
            </a:r>
          </a:p>
          <a:p>
            <a:r>
              <a:rPr lang="en-US" altLang="ko-KR" dirty="0"/>
              <a:t>https://www.geeksforgeeks.org/use-yield-keyword-instead-return-keyword-python/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995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r>
              <a:rPr lang="en-US" altLang="ko-KR" dirty="0"/>
              <a:t>https://www.geeksforgeeks.org/with-statement-in-python/</a:t>
            </a:r>
          </a:p>
          <a:p>
            <a:r>
              <a:rPr lang="en-US" altLang="ko-KR" dirty="0"/>
              <a:t>https://www.geeksforgeeks.org/use-yield-keyword-instead-return-keyword-python/</a:t>
            </a:r>
          </a:p>
          <a:p>
            <a:r>
              <a:rPr lang="en-US" altLang="ko-KR" dirty="0"/>
              <a:t>https://www.geeksforgeeks.org/reading-and-writing-csv-files-in-python/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994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https://www.geeksforgeeks.org/generators-in-python/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81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r>
              <a:rPr lang="en-US" altLang="ko-KR" dirty="0"/>
              <a:t>https://www.geeksforgeeks.org/function-decorators-in-python-set-1-introduction/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r>
              <a:rPr lang="en-US" altLang="ko-KR" dirty="0"/>
              <a:t>https://www.geeksforgeeks.org/decorators-with-parameters-in-python/</a:t>
            </a:r>
          </a:p>
          <a:p>
            <a:r>
              <a:rPr lang="en-US" altLang="ko-KR" dirty="0"/>
              <a:t>https://www.geeksforgeeks.org/class-as-decorator-in-python/</a:t>
            </a:r>
          </a:p>
          <a:p>
            <a:r>
              <a:rPr lang="en-US" altLang="ko-KR" dirty="0"/>
              <a:t>https://www.geeksforgeeks.org/monkey-patching-in-python-dynamic-behavior/</a:t>
            </a:r>
          </a:p>
          <a:p>
            <a:r>
              <a:rPr lang="en-US" altLang="ko-KR" dirty="0"/>
              <a:t>https://www.geeksforgeeks.org/python-staticmethod/</a:t>
            </a:r>
          </a:p>
          <a:p>
            <a:r>
              <a:rPr lang="en-US" altLang="ko-KR" dirty="0"/>
              <a:t>https://www.geeksforgeeks.org/classmethod-in-python/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66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r>
              <a:rPr lang="en-US" altLang="ko-KR" dirty="0"/>
              <a:t>https://www.geeksforgeeks.org/decorators-with-parameters-in-python/</a:t>
            </a:r>
          </a:p>
          <a:p>
            <a:r>
              <a:rPr lang="en-US" altLang="ko-KR" dirty="0"/>
              <a:t>https://www.geeksforgeeks.org/class-as-decorator-in-python/</a:t>
            </a:r>
          </a:p>
          <a:p>
            <a:r>
              <a:rPr lang="en-US" altLang="ko-KR" dirty="0"/>
              <a:t>https://www.geeksforgeeks.org/monkey-patching-in-python-dynamic-behavior/</a:t>
            </a:r>
          </a:p>
          <a:p>
            <a:r>
              <a:rPr lang="en-US" altLang="ko-KR" dirty="0"/>
              <a:t>https://www.geeksforgeeks.org/python-staticmethod/</a:t>
            </a:r>
          </a:p>
          <a:p>
            <a:r>
              <a:rPr lang="en-US" altLang="ko-KR" dirty="0"/>
              <a:t>https://www.geeksforgeeks.org/classmethod-in-python/</a:t>
            </a:r>
          </a:p>
          <a:p>
            <a:r>
              <a:rPr lang="en-US" altLang="ko-KR" dirty="0"/>
              <a:t>https://www.geeksforgeeks.org/class-method-vs-static-method-python/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989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https://www.geeksforgeeks.org/memory-management-in-python/</a:t>
            </a:r>
          </a:p>
          <a:p>
            <a:r>
              <a:rPr lang="en-US" altLang="ko-KR" dirty="0"/>
              <a:t>https://www.geeksforgeeks.org/garbage-collection-python/</a:t>
            </a:r>
          </a:p>
          <a:p>
            <a:r>
              <a:rPr lang="en-US" altLang="ko-KR" dirty="0"/>
              <a:t>https://www.geeksforgeeks.org/how-are-variables-stored-in-python-stack-or-heap/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375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https://www.geeksforgeeks.org/optimization-tips-python-code/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741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https://www.geeksforgeeks.org/python-design-patterns/?ref=outind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7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https://www.geeksforgeeks.org/python-oops-concepts/</a:t>
            </a:r>
          </a:p>
          <a:p>
            <a:r>
              <a:rPr lang="en-US" altLang="ko-KR" dirty="0"/>
              <a:t>https://www.geeksforgeeks.org/self-in-python-class/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7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6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3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7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1.png"/><Relationship Id="rId21" Type="http://schemas.openxmlformats.org/officeDocument/2006/relationships/image" Target="../media/image249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44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19" Type="http://schemas.openxmlformats.org/officeDocument/2006/relationships/image" Target="../media/image247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9.png"/><Relationship Id="rId5" Type="http://schemas.openxmlformats.org/officeDocument/2006/relationships/image" Target="../media/image255.png"/><Relationship Id="rId10" Type="http://schemas.openxmlformats.org/officeDocument/2006/relationships/image" Target="../media/image258.png"/><Relationship Id="rId4" Type="http://schemas.openxmlformats.org/officeDocument/2006/relationships/image" Target="../media/image254.png"/><Relationship Id="rId9" Type="http://schemas.openxmlformats.org/officeDocument/2006/relationships/image" Target="../media/image2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3" Type="http://schemas.openxmlformats.org/officeDocument/2006/relationships/image" Target="../media/image1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53.png"/><Relationship Id="rId10" Type="http://schemas.openxmlformats.org/officeDocument/2006/relationships/image" Target="../media/image265.png"/><Relationship Id="rId4" Type="http://schemas.openxmlformats.org/officeDocument/2006/relationships/image" Target="../media/image252.png"/><Relationship Id="rId9" Type="http://schemas.openxmlformats.org/officeDocument/2006/relationships/image" Target="../media/image2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3" Type="http://schemas.openxmlformats.org/officeDocument/2006/relationships/image" Target="../media/image1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5" Type="http://schemas.openxmlformats.org/officeDocument/2006/relationships/image" Target="../media/image304.png"/><Relationship Id="rId10" Type="http://schemas.openxmlformats.org/officeDocument/2006/relationships/image" Target="../media/image309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3" Type="http://schemas.openxmlformats.org/officeDocument/2006/relationships/image" Target="../media/image1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1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0490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line comment( #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Multiline comment( Multi #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literal( single (‘comment script') / ( “”” 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python ignore string literals that aren’t assign to variable(So, can use comment) like ‘hello’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Docstring comment( “””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triple quotes(“””)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Docstring appears right after function, class,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 like def func1: ... , “comment is ...”, print(func1.__doc__)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__doc__ attribute, can print comment of function, module,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reading and distinguish from letter literals, docstring should start capital letter and end with 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using help(), get information about description of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It’s good to involve description about function operation, parameter, return value, attribute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Print docstring: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function_name.__doc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__) or help(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Line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\ in end of statement like a = 1 + 2 + 3 + \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         4 + 5 + 6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“”” or ‘’’ for multiple line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FAB090D-FF42-0984-B6EC-98DE2D813BCA}"/>
              </a:ext>
            </a:extLst>
          </p:cNvPr>
          <p:cNvGrpSpPr/>
          <p:nvPr/>
        </p:nvGrpSpPr>
        <p:grpSpPr>
          <a:xfrm>
            <a:off x="8681662" y="961004"/>
            <a:ext cx="2870200" cy="1473573"/>
            <a:chOff x="4038600" y="2566987"/>
            <a:chExt cx="4114800" cy="21125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9FEB78-B133-94A2-262E-9038C7B9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2566987"/>
              <a:ext cx="4114800" cy="1724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33373B8-B661-C489-CFE4-FA0DA2E6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4289018"/>
              <a:ext cx="3333750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37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(4)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3964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as list or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[], n = int(input()) #Using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n):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int(input())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n): #Using list of lists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[input(), int(input())]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try: #Using Exception Handling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while True: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(int(input()))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except: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a = list(map(int, input().strip().split()))[:n] #Using map()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[int(t) for t in input().split()] #input: 2,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print(“{}, {}”.format(x, y))  2,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 = [int(x) for x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().split()] #input: 2 3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print(x)  [2, 3, 4]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n = list(map(int, input().split())) #input: 4, 5, 6, 1, 56, 21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print(n)  [4, 5, 6, 1, 56, 21]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str,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input().split() #input: hello 2 0 2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list(map(int,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print(str,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hello [2, 0, 2, 0]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6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Time Limit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268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Time Limit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inputimeout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inputimeout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It can be used on multiple platforms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try-except statement, handle timeout 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select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select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It can be used for connection to platform-specific input-output monitoring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if-else statement, handle timeout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signal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signal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Receiving info from OS, pass info to program in form of signals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Define signal handler, create alarm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threading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threading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Timer in threading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3C46915-1FAF-061D-402C-ADB8A5BFA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788" y="943723"/>
            <a:ext cx="2443960" cy="12780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8D1BB1-FE10-CAEA-DD91-AC143F167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279" y="1468505"/>
            <a:ext cx="2437060" cy="1278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409E3E-6D44-B874-CED1-28D2C45E7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707" y="2778698"/>
            <a:ext cx="2107531" cy="355466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FC9F749-08D6-CF9E-1949-5E0C3B87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23" y="4167955"/>
            <a:ext cx="2668666" cy="24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390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various output formats( format(), manipulation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end parameters, f-strings, versatile % operator)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print() function syntax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print(value(s),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=‘’, end=‘\n’, file=file, flush=flush)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default: ‘’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end default: ‘\n’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file default: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file: object with write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flush default: false  flush: specifying if output is flushed(true) or buffered(false)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flush is true, each statement is printed separately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flush is false, each statement is printed simultaneously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+ operator, concatenating string is possible Ex) print(‘val1 is ‘ + ‘defined’)  val1 is defined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format()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150.75, print(“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${:.2f}”.format(amount))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$150.75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print(‘{0}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{1}’.format(‘A’, ‘B’))  A and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print(‘{1}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{0}’.format(‘A’, ‘B’))  B and 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print(“Val1: {0: 2d}, Val2: {other:7.2f}”.format(52, other=23.54))  Val1: 52, Val2: 23.54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tab = {‘val1’ : 12, ‘val2’:34, ‘val3’:56}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print(‘val1: {0[val1]:d}, val2: {0[val2]:d}, val3: {0[val3]:d}’.format(tab))  val1: 12, val2: 34, val3: 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data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(val1= “hello”, val2=“world”)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print(“{val1} {val2}”.format(**data))  hello world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end parameter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(separator)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separating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end is used for denoting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print(“Val1”, end=‘@’)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print(“Val2”)  Val1@Val2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print(‘G’, ‘F’, ‘G’,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=‘’)  GFG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print(’09’, ‘12’, ‘2016’,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=‘-’)  09-12-2016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print(‘’val3’, ‘val4’,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=‘@’)  val3@val4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f-string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name = ‘val1’, age = 23,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f”hello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my name is {name} and I’m {age} years old.”)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 hello, my name is val1 and I’m 23 years old.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627DD63-67E7-6EA9-9BDD-42350201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727" y="1298961"/>
            <a:ext cx="3114675" cy="14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86982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String Modulo Operator(%)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string formatting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class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overloading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string + String modulo operator + Tuple with value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%[flags][width][.precision]type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%2d,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val2: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%5.2f”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05.333))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print(“val3: %3d, val4: %2d” % (240, 120))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print(“%7.3o” % (25)) #8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 변환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print(“%10.3E” % (356.08977)) #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지수형태 변환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 val1: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val2: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5.33,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val3: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240,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val4: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031,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3.561E+02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String Alignment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string alignment,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str.ljust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str.rjust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str.centre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default: white space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format() and :, alignment of string is possible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&lt; : string should be aligned to left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&gt; : string should be aligned to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^ : string should be aligned to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str1 = “|{:&lt;10}|{:^10}|{:&gt;10}|”.format(‘Hello’, ‘for’, ‘World’)  |Hello     |   for    |     World|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“Hello World”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cstr.centre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‘#’))  #####Hello World#####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cstr.ljust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‘-’))  Hello World----------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cstr.rjust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‘-’))  ----------Hello World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Format Conversion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d: decimal integer, b: binary integer, o: octal format, e(E): exponential notation, f: float-point decimal, g(G): general format, c: single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r: string format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s: string format using str()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Example of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[‘I’, ‘like’, ‘cheese’]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I like cheese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words_str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input() #input: geeks for geeks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words = {word: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(word) for word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words_str.split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print(words)  {‘geeks’: 5, ‘for’: 3}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81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16390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Template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placeholder name formed by $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identifiers is used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Surrounding placeholder with braces allow more letters with no intervening spaces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&amp;&amp; create single escaped 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template is created by passing template string to its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contructor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substitute(mapping,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key based mapping object, keyword have same key, throw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keys are missing,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safe_substitute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(mapping,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Similar substitute method, but doesn’t throw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if key is missing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return placeholder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placeholder isn’t supplied in dictionary or keyword,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raised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template attribute used to return template string(Ex. t = Template(‘I $key’), print(‘=‘,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t.template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${Identifier} is similar $Identifier, but partially substitute characters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dictionary for string formatting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** operator to unpack values into placeholders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intro = ‘{first} is {second} and {third} is {firth}.’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desc = { ‘first’ : ‘a’, ‘second’ : ‘b’, ‘third’ : ‘c’, ‘firth’ : ‘d’}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intro.format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(**desc))  a is b and c is 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80C96DD-8476-CF32-D7C6-2C59BB76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925" y="971107"/>
            <a:ext cx="2999654" cy="949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DA1E02-89F7-5523-C6D6-0C34F9C9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876" y="1995034"/>
            <a:ext cx="3006703" cy="14339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AF709-8343-9135-FF6B-8DB15310E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76" y="3503396"/>
            <a:ext cx="3006703" cy="10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86994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Python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Arithmetic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+, -, *, %, / (In python 2.x, / return integer, in python 3.x / return float)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// (division floor-return integer)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** (power)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Parentheses, Exponentiation, Multiplication/Division, Addition/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Substraction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Comparison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&lt;, &lt;=, &gt;, &gt;=, ==, !=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Arithmetic operator &gt; Comparison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Comparison operator has same precedence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Logical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and, or,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not &gt; and &gt; 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Bitwise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&amp;, |, &lt;&lt;, &gt;&gt;, ~, ^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not &gt; shift &gt; and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Assignment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=, +=, -=, *=, %=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Identity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is, is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check if 2 values are located on same part of memory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Membership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in, not 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test whether value or variable is in a sequence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on_true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if [expression] else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on_false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14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6748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test whether 2 variables belong to same object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Check if value is present in list, tuple, range,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3823D02-56AB-5882-FEE7-F23E23064D28}"/>
              </a:ext>
            </a:extLst>
          </p:cNvPr>
          <p:cNvGrpSpPr/>
          <p:nvPr/>
        </p:nvGrpSpPr>
        <p:grpSpPr>
          <a:xfrm>
            <a:off x="5127133" y="947688"/>
            <a:ext cx="1121890" cy="1344487"/>
            <a:chOff x="4895850" y="1990725"/>
            <a:chExt cx="2400300" cy="2876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FE1BB6-A658-F0A7-8959-05580B30F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5850" y="1990725"/>
              <a:ext cx="2400300" cy="28765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E94A0E4-CA31-E42F-CFE3-85BE5FDC9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2860" y="1996229"/>
              <a:ext cx="590550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22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5541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is container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name must start with letter / underscore (can’t start with number)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name is case-sensitive(name, Name, NAME are different)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=, assign single value to variable like a = b = c =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,, assign different value to multiple variables like a, b, c = 1, 20.2, “hello”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use same name variable, variable refers to new value and type like a = 10, a = “hello”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keyword is declared inside function(not outside function)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print()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concatenation Ex) name = 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print(“Name:”, name)  Name: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f-string Ex) name = 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f”Name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{name}”)  Name: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unpacking Ex) name, age, city = “John”, 30, “New York”, print(name)  John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multiple assignment Ex) a, b, c = 1, 2, 3, print(a, b, c)  1 2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f-string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f-string(formatted string literal)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f-string uses dictionary variable and accesses value of dictionary, use ‘’ like {person[‘name’]} (person: variable name, name: key)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object is defined at runtime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type is class, variable is instance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Built-in 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Numeric(Integer, Float, Complex number)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integer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 class, no limit to how long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Syntax: int(x, base)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x: optional, string(default: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base: optional, base of number(default: 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Exception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object don’t have __int__() or __index__()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object can’t be converted to integer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C99CD93-DEB5-0697-6661-0680CA1BE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21" y="1557127"/>
            <a:ext cx="2782166" cy="225089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F4B23F9F-5065-B5A9-985B-06F0278FB1F5}"/>
              </a:ext>
            </a:extLst>
          </p:cNvPr>
          <p:cNvGrpSpPr/>
          <p:nvPr/>
        </p:nvGrpSpPr>
        <p:grpSpPr>
          <a:xfrm>
            <a:off x="5926064" y="5099823"/>
            <a:ext cx="3793298" cy="1049084"/>
            <a:chOff x="4033837" y="3359898"/>
            <a:chExt cx="6096000" cy="16859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47FE29-0844-8FEC-FBCF-155C07A7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37" y="3359898"/>
              <a:ext cx="4124325" cy="1685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F78CD9-1D4D-858C-1D58-6B37C7D1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8162" y="3363753"/>
              <a:ext cx="1971675" cy="904875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6F4B5AE-BA07-09FA-0F8D-A265847278CC}"/>
              </a:ext>
            </a:extLst>
          </p:cNvPr>
          <p:cNvGrpSpPr/>
          <p:nvPr/>
        </p:nvGrpSpPr>
        <p:grpSpPr>
          <a:xfrm>
            <a:off x="9904891" y="5140961"/>
            <a:ext cx="1975519" cy="1339798"/>
            <a:chOff x="4719637" y="2495550"/>
            <a:chExt cx="2752725" cy="18669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D91059A-0096-FD54-A02A-2D97C467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9637" y="2495550"/>
              <a:ext cx="2752725" cy="18669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1F4FC7E-BCFD-B780-F640-18913804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0312" y="2495550"/>
              <a:ext cx="1162050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58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330477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float: float class, any number/number in form of string, inf/infinity/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complex number: complex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Syntax: complex([real[, imaginary]])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real: optional, numeric type, default: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imaginary: optional, numeric type, default: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Exception(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if first element is string, second element shouldn’t be passed(string must not contain whitespace around +, -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Sequence type(String, List, Tuple)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String: str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List: use square brackets( [] 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difference with list is immutable(can’t modify), use parentheses ( ()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For access element, index must be integer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Boolean(True,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unordered, mutable,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duplicate elements, use curly braces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For access element, use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Dictionary: use curly braces( {}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Binary 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Safe way to expose buffer protocol(avoid copy and juggle pointer to data)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Buffer protocol: way to access internal data(memory array/buffer) of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Direct read and write access to object data without copy(useful when slicing)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(source, encoding, errors)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provide mutable sequence of integer(0 &lt;= x &lt;= 255)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source: optional, initialize array of bytes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encoding: optional, encoding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errors: optional, take actions when encoding fails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bytes(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enc, err)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Convert object to immutable byte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source object be converted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enc: encoding if object is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err: way to handle error if string conversion fails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FBB66779-0E9B-CEE8-C3E0-D15234F62CAC}"/>
              </a:ext>
            </a:extLst>
          </p:cNvPr>
          <p:cNvGrpSpPr/>
          <p:nvPr/>
        </p:nvGrpSpPr>
        <p:grpSpPr>
          <a:xfrm>
            <a:off x="7416823" y="2106871"/>
            <a:ext cx="4087886" cy="1890265"/>
            <a:chOff x="4081462" y="1662112"/>
            <a:chExt cx="7642140" cy="35337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F77C5B-2F43-5E52-A59E-4BFAD257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1462" y="1662112"/>
              <a:ext cx="4029075" cy="35337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D485C5B-13D1-311D-B7E8-F4755B81A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152" y="1662112"/>
              <a:ext cx="3600450" cy="29622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6D5EFE-03A1-4FF1-AF0A-E94A0D759EAF}"/>
              </a:ext>
            </a:extLst>
          </p:cNvPr>
          <p:cNvGrpSpPr/>
          <p:nvPr/>
        </p:nvGrpSpPr>
        <p:grpSpPr>
          <a:xfrm>
            <a:off x="6911872" y="4289018"/>
            <a:ext cx="1932618" cy="783087"/>
            <a:chOff x="4262437" y="2686050"/>
            <a:chExt cx="3667125" cy="14859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C34ED92-EDB4-6532-72FA-4A027B023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2437" y="2686050"/>
              <a:ext cx="3667125" cy="14859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127E031-8D91-F018-682E-B7093B907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3432" y="3600450"/>
              <a:ext cx="504825" cy="5715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9517EBB-6FF3-D39F-F808-8A73E33BBA08}"/>
              </a:ext>
            </a:extLst>
          </p:cNvPr>
          <p:cNvGrpSpPr/>
          <p:nvPr/>
        </p:nvGrpSpPr>
        <p:grpSpPr>
          <a:xfrm>
            <a:off x="5650830" y="5326888"/>
            <a:ext cx="2523655" cy="1433218"/>
            <a:chOff x="3997252" y="2462212"/>
            <a:chExt cx="4200110" cy="238529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7CB9EF5-3D95-AD60-695D-7B9781795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0500" y="2462212"/>
              <a:ext cx="4191000" cy="193357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6C4527-9B59-6D77-2CBE-CF4E3F245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252" y="4374750"/>
              <a:ext cx="4200110" cy="472761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1D8D84-ECF0-26DF-33CC-8275DF3975DD}"/>
              </a:ext>
            </a:extLst>
          </p:cNvPr>
          <p:cNvGrpSpPr/>
          <p:nvPr/>
        </p:nvGrpSpPr>
        <p:grpSpPr>
          <a:xfrm>
            <a:off x="8422587" y="5121374"/>
            <a:ext cx="2511211" cy="1627972"/>
            <a:chOff x="-3568196" y="2462596"/>
            <a:chExt cx="3988198" cy="2585476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4E98BF3-397E-FF39-A93E-88697DAC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568196" y="2466797"/>
              <a:ext cx="3981450" cy="258127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B153E9B-AD09-9D95-4651-5EA0AD65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03771" y="2462596"/>
              <a:ext cx="1423773" cy="1152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05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4908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Integer: array of size initialized to null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array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size with elements(0-256)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string: encoded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No arguments: array of size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String Error Handler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strict: when encode failure, raise default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UnicodeDecodeError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ignore: ignore unencodable character and encode remaining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replace: replace unencodable character with ‘?’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in-built datatype like int, float, bool, string, Unicode, 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Mutable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list, dictionary, set,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Magic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starting and ending with __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for operator overloading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called Dunder method(Double Underscores)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confirm the magic methods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Decimal Error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avoid decimal error caused by calculation of float point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decimal module(import decimal)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Useful when defining accuracy of float type, financial applications,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D2BEE60-F956-20A8-79D6-39C345CC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773" y="980610"/>
            <a:ext cx="2281238" cy="2462213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2869C9D6-AC7F-9934-98DB-4E2927EE15BB}"/>
              </a:ext>
            </a:extLst>
          </p:cNvPr>
          <p:cNvGrpSpPr/>
          <p:nvPr/>
        </p:nvGrpSpPr>
        <p:grpSpPr>
          <a:xfrm>
            <a:off x="6545972" y="980610"/>
            <a:ext cx="2998788" cy="2623130"/>
            <a:chOff x="3681412" y="1771650"/>
            <a:chExt cx="4829175" cy="42242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8599B5-1303-D6A0-C028-5AC8E3AB3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1412" y="1771650"/>
              <a:ext cx="4829175" cy="3314700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056EA42-4F3D-1F86-7650-362108ED16EB}"/>
                </a:ext>
              </a:extLst>
            </p:cNvPr>
            <p:cNvGrpSpPr/>
            <p:nvPr/>
          </p:nvGrpSpPr>
          <p:grpSpPr>
            <a:xfrm>
              <a:off x="3681412" y="5075223"/>
              <a:ext cx="4829175" cy="920651"/>
              <a:chOff x="3338512" y="3105150"/>
              <a:chExt cx="5514975" cy="105139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DC0A9D4-668B-AB2B-01C2-9055A420F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8512" y="3105150"/>
                <a:ext cx="5514975" cy="64770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25070805-DCB1-A8B1-B737-A0928F445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8512" y="3752850"/>
                <a:ext cx="5514975" cy="403694"/>
              </a:xfrm>
              <a:prstGeom prst="rect">
                <a:avLst/>
              </a:prstGeom>
            </p:spPr>
          </p:pic>
        </p:grp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F6CAF069-605E-64E5-7CEF-968E135F7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972" y="3724457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3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3681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word that can’t be used as variable, function, class’s name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keyword.kwlist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import keyword, get all keyword name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Special constant(null value or void)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Can’t create multiple None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None isn’t equal 0 or empty list like print(None == 0), print(None == [])  False,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True + True + True = 3 (True: 1, False: 0) like print(False == 0), print(True == 1)  True, True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and(logical operator)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and operation result is False, return first false value Ex) 3 and 0  return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and operation result is True, return last true value Ex) 3 and 10  return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or(logical operator)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or operation result is False, return last false value Ex) 0 or 0  return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or operation result is True, return first true value Ex) 10 or 20 or 30  return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Check if both objects take same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Result is True: ‘’(empty string), ()(empty tuple), (()), (‘’)(nested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Result is False: {}(empty dictionary), [](empty list), [()], [{}], [[]], [‘’], ([]), ({}), {‘’} (nested empty)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wrap execution of block of code within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create alias for module imported like import math as hello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null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prevent indentation errors and used as placeholder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995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82744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contrast with list, all elements of array must be same type and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Stored at contiguous memory location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array, import 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(type,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value_list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[1, 2, 3])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(‘d’, [2.5, 3.5, 4.5])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Explanation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‘u’ = Unicode character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‘b’ = signed char (min 1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‘h’ = signed short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 = signed int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‘I’ = unsigned int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‘l’ = signed long (min 4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‘q’ = signed long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(min 8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‘f’ = float (min 4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‘d’ = double (min 8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except u, f and d, capital character is unsigned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f, d are perceived float in python, and remainders(except u) are perceived int in python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elements, use insert(pos, value) or append(value)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element, use indexing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removing element, use remove(value) or pop(pos)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searching element, use index(value)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extending element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use extend(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counting specific element, use count()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reverse array, use reverse()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array type,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arr.typecode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arr.typecode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element size,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arr.itemsize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arr.itemsize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address and number of elements,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())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tuple (address, number of elements)]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append array using list,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arr.fromlist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transform array to list,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arr.tolist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like list1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arr.tolist</a:t>
                      </a: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3E4A972-DE86-CEB2-D123-1E7E97B97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240" y="968277"/>
            <a:ext cx="2845097" cy="79030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6A07D39-8ECB-5D7F-1F79-3AF681B76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241" y="1808532"/>
            <a:ext cx="3529013" cy="26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2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90185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Indexed by integer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Values are separated by comma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element, use index or unpacking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concatenation, use + operator like tup1 + tup2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deleting, use del keyword like del tup1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tuple and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Generally, use tuple for heterogeneous data type,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homogeneous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Iterating through tuple is faster than in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tuple is immutable, list is mutable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Unpacking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number of variables on left-hand side should be equal to number of values in given 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all remaining values will be assigned to 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input parameter of function like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(x, y): ... 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(*z))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CF9D1C1E-1A85-167F-B427-D59680D4F386}"/>
              </a:ext>
            </a:extLst>
          </p:cNvPr>
          <p:cNvGrpSpPr/>
          <p:nvPr/>
        </p:nvGrpSpPr>
        <p:grpSpPr>
          <a:xfrm>
            <a:off x="7686181" y="986944"/>
            <a:ext cx="2183088" cy="3504940"/>
            <a:chOff x="3740702" y="821918"/>
            <a:chExt cx="3629025" cy="58263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44204B-F2D5-5EAC-EE3A-A789C8C6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0702" y="821918"/>
              <a:ext cx="3629025" cy="34671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76FECC-D3A4-3EB9-7E2E-BE8A4C69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0702" y="4290411"/>
              <a:ext cx="3629024" cy="235789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3015AD-1A14-B146-5A7A-B9FE5F97ABF7}"/>
              </a:ext>
            </a:extLst>
          </p:cNvPr>
          <p:cNvGrpSpPr/>
          <p:nvPr/>
        </p:nvGrpSpPr>
        <p:grpSpPr>
          <a:xfrm>
            <a:off x="10016225" y="980427"/>
            <a:ext cx="1942432" cy="3427074"/>
            <a:chOff x="7783468" y="1174343"/>
            <a:chExt cx="3228975" cy="569694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E68C022-7DAE-F79D-95E7-29B88BF67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3468" y="1174343"/>
              <a:ext cx="3228975" cy="31146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9E9EBBF-BDEA-C702-2365-9679394D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3363" y="4288313"/>
              <a:ext cx="3195685" cy="2582978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6337525-595D-BBA1-D0C8-458306E4CE45}"/>
              </a:ext>
            </a:extLst>
          </p:cNvPr>
          <p:cNvGrpSpPr/>
          <p:nvPr/>
        </p:nvGrpSpPr>
        <p:grpSpPr>
          <a:xfrm>
            <a:off x="233865" y="4916161"/>
            <a:ext cx="4435031" cy="1750858"/>
            <a:chOff x="3695132" y="4654316"/>
            <a:chExt cx="7769028" cy="30670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2A21DD8-10E1-05FD-9C20-6BA3B8351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5132" y="4654316"/>
              <a:ext cx="4705350" cy="306705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6047E23-66DD-D2F0-848A-1C8CB6D30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6635" y="4658787"/>
              <a:ext cx="3057525" cy="178117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DD748BC-F26A-C0CE-9A13-FAA65F4B154E}"/>
              </a:ext>
            </a:extLst>
          </p:cNvPr>
          <p:cNvGrpSpPr/>
          <p:nvPr/>
        </p:nvGrpSpPr>
        <p:grpSpPr>
          <a:xfrm>
            <a:off x="4803839" y="4916161"/>
            <a:ext cx="1816107" cy="1625796"/>
            <a:chOff x="397703" y="2906517"/>
            <a:chExt cx="3181350" cy="2847975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ED58A1C-58CC-B5E9-D64D-A16092B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703" y="2906517"/>
              <a:ext cx="3181350" cy="284797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1E25D61-41C3-7B96-C463-EE91B9A9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34252" y="5196874"/>
              <a:ext cx="542925" cy="552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2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6047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 : value (pairs)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{key1:val1, key2:val2, ...}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It’s different from list, tuple, array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cuz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each key has associated value(as of Python 3.7,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are ordered and can’t contain duplicated keys)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value can be of any data type, can be duplicated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It can be created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indexing to add elements or Use update()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{},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[0] = ‘Hello’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access value of dictionary, refer to key name or get(key 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delete element, use del(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dict.clear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remove all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copy of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dict.get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(key, default=“None”): return value of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dict.items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containing tuple for each key 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containing dictionary’s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dict.update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(dict2): update dictionary with key-value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dict.values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of all values of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pop(): remove element with specified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popItem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remove last inserted key-value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dict.setdefault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(key, default=“None”): set key to default value if key isn’t specified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dict.has_key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(key): return true if dictionary contains specified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(seq,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create dictionary from given 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B0155A1-7707-3F11-4DF1-67741C477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208" y="1006618"/>
            <a:ext cx="3163359" cy="420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310940-07A5-3B7D-2FC3-E9BE40672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887" y="1769775"/>
            <a:ext cx="2204635" cy="754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F02DBF-CA4F-1EFC-3F77-F638B3CBE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137" y="1769775"/>
            <a:ext cx="2071273" cy="11669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39BA4CB-D86D-5C6A-7810-74C57ADBD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7887" y="2563092"/>
            <a:ext cx="2267148" cy="47093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B333F23-3209-CF58-D9BA-67EC73C3E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887" y="3082795"/>
            <a:ext cx="2125451" cy="199208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7C308ED-D795-EEE9-CD5D-0848F4C45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978" y="3084855"/>
            <a:ext cx="2713076" cy="142530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EFD1F4-33C7-69F2-A1A1-DF38CCA74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7887" y="5142893"/>
            <a:ext cx="1958749" cy="75432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246FB45F-E0FF-83FA-65B3-9F309F1D03C3}"/>
              </a:ext>
            </a:extLst>
          </p:cNvPr>
          <p:cNvGrpSpPr/>
          <p:nvPr/>
        </p:nvGrpSpPr>
        <p:grpSpPr>
          <a:xfrm>
            <a:off x="210904" y="4946875"/>
            <a:ext cx="5929669" cy="1727970"/>
            <a:chOff x="-1476914" y="2472210"/>
            <a:chExt cx="12518670" cy="3648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E9BE32-9094-22B3-7711-D3EEC28B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476914" y="2472210"/>
              <a:ext cx="5429250" cy="36480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CCE1044-0ADB-BA50-70B5-2A189D97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69456" y="2472210"/>
              <a:ext cx="6972300" cy="27051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96D41F-02F0-8C64-5E9A-9842FEEB7015}"/>
              </a:ext>
            </a:extLst>
          </p:cNvPr>
          <p:cNvGrpSpPr/>
          <p:nvPr/>
        </p:nvGrpSpPr>
        <p:grpSpPr>
          <a:xfrm>
            <a:off x="6957887" y="5946170"/>
            <a:ext cx="3656851" cy="750409"/>
            <a:chOff x="4712449" y="5957211"/>
            <a:chExt cx="6614539" cy="135734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F1E7855-951B-B7DB-070A-C11B4DD3F264}"/>
                </a:ext>
              </a:extLst>
            </p:cNvPr>
            <p:cNvGrpSpPr/>
            <p:nvPr/>
          </p:nvGrpSpPr>
          <p:grpSpPr>
            <a:xfrm>
              <a:off x="4712449" y="5957211"/>
              <a:ext cx="5363421" cy="701065"/>
              <a:chOff x="4712449" y="5957211"/>
              <a:chExt cx="5363421" cy="701065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BEAC272-CB61-B276-AA4F-7B020A289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12449" y="5962951"/>
                <a:ext cx="4772025" cy="69532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EE5E949-9FDB-439D-6772-9B52DD0C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61520" y="5957211"/>
                <a:ext cx="514350" cy="619125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6FD608-6B4D-7BCF-07F7-504DBFFAFDCF}"/>
                </a:ext>
              </a:extLst>
            </p:cNvPr>
            <p:cNvGrpSpPr/>
            <p:nvPr/>
          </p:nvGrpSpPr>
          <p:grpSpPr>
            <a:xfrm>
              <a:off x="4712449" y="6724007"/>
              <a:ext cx="6614539" cy="590550"/>
              <a:chOff x="4712449" y="6724007"/>
              <a:chExt cx="6614539" cy="59055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7A27D1A1-F8AE-BD3A-61A1-0349D22D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2449" y="6724007"/>
                <a:ext cx="3038475" cy="59055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AA1605F-91BD-40F0-DCD1-7BABDDC9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21788" y="6724007"/>
                <a:ext cx="3505200" cy="342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159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439764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(seq,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create dictionary from given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Shallow copy occurs(if append value in list, dictionary’s values are appended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must use {key: list(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for key in sequence} for preventing aliasing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96D41F-02F0-8C64-5E9A-9842FEEB7015}"/>
              </a:ext>
            </a:extLst>
          </p:cNvPr>
          <p:cNvGrpSpPr/>
          <p:nvPr/>
        </p:nvGrpSpPr>
        <p:grpSpPr>
          <a:xfrm>
            <a:off x="6854399" y="910785"/>
            <a:ext cx="3718413" cy="763042"/>
            <a:chOff x="4712449" y="5957211"/>
            <a:chExt cx="6614539" cy="135734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F1E7855-951B-B7DB-070A-C11B4DD3F264}"/>
                </a:ext>
              </a:extLst>
            </p:cNvPr>
            <p:cNvGrpSpPr/>
            <p:nvPr/>
          </p:nvGrpSpPr>
          <p:grpSpPr>
            <a:xfrm>
              <a:off x="4712449" y="5957211"/>
              <a:ext cx="5363421" cy="701065"/>
              <a:chOff x="4712449" y="5957211"/>
              <a:chExt cx="5363421" cy="701065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BEAC272-CB61-B276-AA4F-7B020A289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2449" y="5962951"/>
                <a:ext cx="4772025" cy="69532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EE5E949-9FDB-439D-6772-9B52DD0C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1520" y="5957211"/>
                <a:ext cx="514350" cy="619125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6FD608-6B4D-7BCF-07F7-504DBFFAFDCF}"/>
                </a:ext>
              </a:extLst>
            </p:cNvPr>
            <p:cNvGrpSpPr/>
            <p:nvPr/>
          </p:nvGrpSpPr>
          <p:grpSpPr>
            <a:xfrm>
              <a:off x="4712449" y="6724007"/>
              <a:ext cx="6614539" cy="590550"/>
              <a:chOff x="4712449" y="6724007"/>
              <a:chExt cx="6614539" cy="59055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7A27D1A1-F8AE-BD3A-61A1-0349D22D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2449" y="6724007"/>
                <a:ext cx="3038475" cy="59055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AA1605F-91BD-40F0-DCD1-7BABDDC9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1788" y="6724007"/>
                <a:ext cx="3505200" cy="342900"/>
              </a:xfrm>
              <a:prstGeom prst="rect">
                <a:avLst/>
              </a:prstGeom>
            </p:spPr>
          </p:pic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1FDCDB2-8460-2087-99C8-FEE97EA3ECB4}"/>
              </a:ext>
            </a:extLst>
          </p:cNvPr>
          <p:cNvGrpSpPr/>
          <p:nvPr/>
        </p:nvGrpSpPr>
        <p:grpSpPr>
          <a:xfrm>
            <a:off x="6854399" y="1749440"/>
            <a:ext cx="3182850" cy="3929930"/>
            <a:chOff x="6220791" y="1777337"/>
            <a:chExt cx="3533895" cy="436337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862F21-E3D4-DB4F-1261-A04897110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0791" y="1777337"/>
              <a:ext cx="3522592" cy="333555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444994E-4B28-AE27-7FBB-491E1FBB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0791" y="5127495"/>
              <a:ext cx="3533895" cy="1013215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027DC66-7A78-512D-7726-D3A2816B2913}"/>
              </a:ext>
            </a:extLst>
          </p:cNvPr>
          <p:cNvGrpSpPr/>
          <p:nvPr/>
        </p:nvGrpSpPr>
        <p:grpSpPr>
          <a:xfrm>
            <a:off x="6854399" y="5726595"/>
            <a:ext cx="3640976" cy="923130"/>
            <a:chOff x="252016" y="2638732"/>
            <a:chExt cx="4084626" cy="103561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1309D6D-D422-C393-30A0-DB43049AB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2016" y="2638732"/>
              <a:ext cx="4084626" cy="63083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78273B5-4EAC-B90B-0A4C-D07F85B0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016" y="3269562"/>
              <a:ext cx="4084626" cy="404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68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3" y="-22708"/>
            <a:ext cx="1206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Comprehension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6437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Dictionary Comprehension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{key : value for (key, value)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 to make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Converting 2 lists to dictionary: dic1 =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k:v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for (k, v) in zip(keys, values)}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like dic1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(range(5),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dictionary comprehension: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dic1 = {x: x**2 for x in [1,2,3,4,5]}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dic1  =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x.upper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x*3 for x in ‘coding ‘}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63983998-E167-C466-9A48-F2FF5BFA419D}"/>
              </a:ext>
            </a:extLst>
          </p:cNvPr>
          <p:cNvGrpSpPr/>
          <p:nvPr/>
        </p:nvGrpSpPr>
        <p:grpSpPr>
          <a:xfrm>
            <a:off x="6092689" y="964125"/>
            <a:ext cx="2681778" cy="1431490"/>
            <a:chOff x="3981450" y="2300287"/>
            <a:chExt cx="4229100" cy="22574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E05BE5-D134-D8A6-BBE3-F1542F08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1450" y="2300287"/>
              <a:ext cx="4229100" cy="22574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BB00B8-7D2D-5257-6D12-AA4536FD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2048" y="3452770"/>
              <a:ext cx="3876675" cy="333375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62BB72A-8FBC-945D-7C34-094FDCC1A79E}"/>
              </a:ext>
            </a:extLst>
          </p:cNvPr>
          <p:cNvGrpSpPr/>
          <p:nvPr/>
        </p:nvGrpSpPr>
        <p:grpSpPr>
          <a:xfrm>
            <a:off x="6100236" y="2539072"/>
            <a:ext cx="1905827" cy="581268"/>
            <a:chOff x="1335299" y="4639473"/>
            <a:chExt cx="3005445" cy="9166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FA1B47A-2359-3930-5C32-189949F7C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0369" y="4639473"/>
              <a:ext cx="3000375" cy="7143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0391AEC-6709-529D-7857-853FF9CB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5299" y="5342730"/>
              <a:ext cx="3000375" cy="213389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4E11A75-5B95-DB1A-C063-DA0C119DCC44}"/>
              </a:ext>
            </a:extLst>
          </p:cNvPr>
          <p:cNvGrpSpPr/>
          <p:nvPr/>
        </p:nvGrpSpPr>
        <p:grpSpPr>
          <a:xfrm>
            <a:off x="6102634" y="3263797"/>
            <a:ext cx="2512656" cy="440318"/>
            <a:chOff x="1687932" y="4622691"/>
            <a:chExt cx="3962400" cy="69437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77AEDDF-A241-3F84-0430-AF377432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7932" y="4622691"/>
              <a:ext cx="3962400" cy="52387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31893B1-BC97-D25B-9D79-3A02DE4A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8376" y="5137961"/>
              <a:ext cx="3961956" cy="17910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A60A763-02A7-E8DB-5FA7-FA25E634381B}"/>
              </a:ext>
            </a:extLst>
          </p:cNvPr>
          <p:cNvGrpSpPr/>
          <p:nvPr/>
        </p:nvGrpSpPr>
        <p:grpSpPr>
          <a:xfrm>
            <a:off x="6102702" y="3847572"/>
            <a:ext cx="3213301" cy="485567"/>
            <a:chOff x="490561" y="4629370"/>
            <a:chExt cx="5067300" cy="76572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C8A5C71-96EC-7FDA-38A5-5A540A4D7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561" y="4629370"/>
              <a:ext cx="5067300" cy="50482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FDC27C2-03D4-8A29-3E97-D06D25F4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0561" y="5099823"/>
              <a:ext cx="3467100" cy="29527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EC3AB6F-FD07-D2F2-DBC8-8B043803C228}"/>
              </a:ext>
            </a:extLst>
          </p:cNvPr>
          <p:cNvGrpSpPr/>
          <p:nvPr/>
        </p:nvGrpSpPr>
        <p:grpSpPr>
          <a:xfrm>
            <a:off x="6100236" y="4476595"/>
            <a:ext cx="2289175" cy="1246456"/>
            <a:chOff x="2347697" y="3372469"/>
            <a:chExt cx="3609975" cy="196563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A3DC646F-BE3B-38B7-7D26-8A541B408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7697" y="3372469"/>
              <a:ext cx="3609975" cy="177165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8A38DB4-A916-08DE-F07E-B6B5A2FB3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50299" y="5117615"/>
              <a:ext cx="3607373" cy="220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14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207011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unordered(can’t access element by using index),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mutable, no duplicate elements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curly braces {}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Based on hash table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heterogeneous value is possible like sets1 = {“hello”, “for”, 10, 5.2, True}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Immutable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Done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frozenset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is implemented using dictionary with dummy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set.add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(on average case: O(1), worst case: O(n)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Only instances of immutable type can be added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merging sets,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set.union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| operator ( O(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 +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(set2))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getting intersection elements,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set.intersection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&amp; operator ( O(min(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(set2)))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finding difference of sets,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set.difference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– operator ( set1-set2: O(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remove all elements in set,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set.clear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(object isn’t removed)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==, !=, &lt;=, &lt;, &gt;, &gt;=, |, &amp;, -, ^(unique element in sets like s1 = { 1,2, 3}, s2={2,3,4}  1, 4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D9954399-6E99-DEB8-CEF2-577D61E1C08B}"/>
              </a:ext>
            </a:extLst>
          </p:cNvPr>
          <p:cNvGrpSpPr/>
          <p:nvPr/>
        </p:nvGrpSpPr>
        <p:grpSpPr>
          <a:xfrm>
            <a:off x="7026275" y="1041811"/>
            <a:ext cx="2028825" cy="411913"/>
            <a:chOff x="4524375" y="3109912"/>
            <a:chExt cx="3143251" cy="6381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D27DB69-DDF5-241D-9C7F-D705EC1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4375" y="3109912"/>
              <a:ext cx="3143250" cy="6381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FE9F5E-2888-43FB-755D-2CE5A4413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0426" y="3405187"/>
              <a:ext cx="457200" cy="3429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4C1925-839C-5C50-0F19-71E16108155A}"/>
              </a:ext>
            </a:extLst>
          </p:cNvPr>
          <p:cNvGrpSpPr/>
          <p:nvPr/>
        </p:nvGrpSpPr>
        <p:grpSpPr>
          <a:xfrm>
            <a:off x="7916011" y="1557127"/>
            <a:ext cx="2080050" cy="2006118"/>
            <a:chOff x="3848100" y="1528762"/>
            <a:chExt cx="4495801" cy="433600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64F2910-B641-69AA-12EE-E653F922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528762"/>
              <a:ext cx="4495800" cy="38004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85A1087-E665-6390-B464-0ED484FE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8691" y="5329238"/>
              <a:ext cx="4495210" cy="53553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13E7769-9074-8670-714B-4EABD682037C}"/>
              </a:ext>
            </a:extLst>
          </p:cNvPr>
          <p:cNvGrpSpPr/>
          <p:nvPr/>
        </p:nvGrpSpPr>
        <p:grpSpPr>
          <a:xfrm>
            <a:off x="10134291" y="1543601"/>
            <a:ext cx="1824038" cy="2546011"/>
            <a:chOff x="4271962" y="1419225"/>
            <a:chExt cx="3648075" cy="509202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71DB880-EA38-06CD-0E2C-F02AF7D93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1962" y="1419225"/>
              <a:ext cx="3648075" cy="401955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2B7087-896B-69D7-A1A0-AA2E6BF0D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1962" y="5421651"/>
              <a:ext cx="3648075" cy="108959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B398881-53F7-55BA-A9CD-5BE74FBE0D23}"/>
              </a:ext>
            </a:extLst>
          </p:cNvPr>
          <p:cNvGrpSpPr/>
          <p:nvPr/>
        </p:nvGrpSpPr>
        <p:grpSpPr>
          <a:xfrm>
            <a:off x="7162075" y="3921033"/>
            <a:ext cx="2096817" cy="2219677"/>
            <a:chOff x="3657600" y="847725"/>
            <a:chExt cx="4876800" cy="5162550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AF426ACF-D37D-BEF6-ED60-09E8CAEC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57600" y="847725"/>
              <a:ext cx="4876800" cy="516255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4298BFB-58CC-7863-0E11-BE1A237D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09149" y="859863"/>
              <a:ext cx="2925251" cy="1008278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513881A-81F0-48EA-DA12-E25BA690BEFD}"/>
              </a:ext>
            </a:extLst>
          </p:cNvPr>
          <p:cNvGrpSpPr/>
          <p:nvPr/>
        </p:nvGrpSpPr>
        <p:grpSpPr>
          <a:xfrm>
            <a:off x="9356170" y="4206157"/>
            <a:ext cx="2546458" cy="2317277"/>
            <a:chOff x="3238500" y="828675"/>
            <a:chExt cx="5715000" cy="520065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9539FA3-B63E-77B0-2098-402E2799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8500" y="828675"/>
              <a:ext cx="5715000" cy="520065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BDB09AD-02DE-0B38-1A60-1C36AC7C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07375" y="828675"/>
              <a:ext cx="3837797" cy="1063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82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55433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Mutable and Dynamically sized array(set, tuple is immutable)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brackets []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elements, use index(integer type)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append(): only one argument needed,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insert(): position, value needed,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extend(): adding multiple elements is possible, 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reverse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reverse() Ex.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[1, 2, 3],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lst.reverse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reversed() Ex.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[1, 2, 3],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list(reversed(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removing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remove(): remove first occurrence of element,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pop(): remove last element( O(1) ) or element at position( O(n)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swap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comma like lst1[0],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[0],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pop() 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tuple like tup1 = lst1[pos1], lst1[pos2],  lst1[pos2], lst1[pos1] = tup1,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temp variable ,O(1)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enumerate(),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E1818F-446F-8654-1406-E91E55AAE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29" y="1474789"/>
            <a:ext cx="4410075" cy="1990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47F7BE-0D2B-83D0-A1AD-A8FC5B89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467" y="2017714"/>
            <a:ext cx="3810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4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7343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append(item): add element to end,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extend(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add all element of list to other list,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Difference of append() and extend():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append() add item as itself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[‘a’, ‘b’],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(‘he’),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[‘a’, ‘b’, ‘he’]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extend() add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as element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[‘a’, ‘b’],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lst.extend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(‘he’),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[‘a’, ‘b’, ‘h’, ‘e’]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insert(index, item): insert item at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remove(item): remove item from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clear(): remove all items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index(item, start, end): return index of matched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start, end: optional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lowest index of matched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item isn’t exist in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count(object): return the number of occurrences of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&gt;=2 parameter are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sort(key=..., reverse=...): sort items in ascending order,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key: optional, function that serves as key for sort comparison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reverse: optional, if True, sort in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reverse(): reverse order of items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copy(): return copy of list(shallow copy)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Deep copy: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copy.deepcopy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and import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Shallow copy: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slicing: only reflect modified nested list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assignment operator(=): reflect modified original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pop(index): remove and return item at index(if no index, remove and return last element)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Shallow copy vs Deep copy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them is relevant for compound objects(objects that contain other objects like list, class instances)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0163EB7-7E4B-38E5-3B52-D554059B5FFB}"/>
              </a:ext>
            </a:extLst>
          </p:cNvPr>
          <p:cNvGrpSpPr/>
          <p:nvPr/>
        </p:nvGrpSpPr>
        <p:grpSpPr>
          <a:xfrm>
            <a:off x="10284717" y="985306"/>
            <a:ext cx="1682852" cy="809792"/>
            <a:chOff x="4724400" y="2943225"/>
            <a:chExt cx="2743201" cy="13200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389669-2774-A1BA-9FE4-AC1F25C4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400" y="2943225"/>
              <a:ext cx="2743200" cy="9715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EABFF4-7427-B230-29A7-F5D99DE92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1" y="3914775"/>
              <a:ext cx="2743200" cy="34848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F3C394C-07E4-5D1D-D826-05C2F5C5A43B}"/>
              </a:ext>
            </a:extLst>
          </p:cNvPr>
          <p:cNvGrpSpPr/>
          <p:nvPr/>
        </p:nvGrpSpPr>
        <p:grpSpPr>
          <a:xfrm>
            <a:off x="8079744" y="989089"/>
            <a:ext cx="2073192" cy="775585"/>
            <a:chOff x="4400550" y="2933700"/>
            <a:chExt cx="3390901" cy="1268542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63BE771-DE8D-E263-2227-25337810A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0550" y="2933700"/>
              <a:ext cx="3390900" cy="9906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3F2D12B-E6A6-B2EB-003C-70B1232B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0551" y="3924299"/>
              <a:ext cx="3390900" cy="27794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1F0A829-23A4-5D22-5747-ADF8B271884F}"/>
              </a:ext>
            </a:extLst>
          </p:cNvPr>
          <p:cNvGrpSpPr/>
          <p:nvPr/>
        </p:nvGrpSpPr>
        <p:grpSpPr>
          <a:xfrm>
            <a:off x="5528848" y="2145425"/>
            <a:ext cx="2207619" cy="1933629"/>
            <a:chOff x="3155951" y="2284685"/>
            <a:chExt cx="4314825" cy="377930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2728B61-9FD2-34E9-C3E9-98E11EFC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5951" y="2292092"/>
              <a:ext cx="4314825" cy="37719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9E945E6-6EFE-37C9-B16F-4F7EE8F3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8301" y="2284685"/>
              <a:ext cx="2199424" cy="499869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CD159A6-FA1A-21E4-81BC-791E7FB15BF7}"/>
              </a:ext>
            </a:extLst>
          </p:cNvPr>
          <p:cNvGrpSpPr/>
          <p:nvPr/>
        </p:nvGrpSpPr>
        <p:grpSpPr>
          <a:xfrm>
            <a:off x="7944334" y="2150293"/>
            <a:ext cx="2699825" cy="961947"/>
            <a:chOff x="2665720" y="4755519"/>
            <a:chExt cx="5276850" cy="1880140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95F45BC-39CE-1614-80BA-F828D44C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65720" y="4755519"/>
              <a:ext cx="5276850" cy="163830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57B66A1-CFA5-BC37-BC81-A8C369AB5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65720" y="6386893"/>
              <a:ext cx="5276850" cy="24876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777D83A-1008-789D-2106-301F5F810C8B}"/>
              </a:ext>
            </a:extLst>
          </p:cNvPr>
          <p:cNvGrpSpPr/>
          <p:nvPr/>
        </p:nvGrpSpPr>
        <p:grpSpPr>
          <a:xfrm>
            <a:off x="7936754" y="3175183"/>
            <a:ext cx="3377219" cy="1031404"/>
            <a:chOff x="6614959" y="4308842"/>
            <a:chExt cx="6600826" cy="2015894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A06284C-0336-71D4-3CFD-FC939B8D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4959" y="4308842"/>
              <a:ext cx="6600825" cy="1704975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89A63CF-98DC-F055-EE0D-DDDFC141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7275" y="6011287"/>
              <a:ext cx="6598510" cy="313449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A9B55DA-8936-975F-9412-6454A9BF414B}"/>
              </a:ext>
            </a:extLst>
          </p:cNvPr>
          <p:cNvGrpSpPr/>
          <p:nvPr/>
        </p:nvGrpSpPr>
        <p:grpSpPr>
          <a:xfrm>
            <a:off x="8657757" y="4427711"/>
            <a:ext cx="3093918" cy="2042682"/>
            <a:chOff x="4430657" y="4371938"/>
            <a:chExt cx="4934000" cy="325755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C3A2859-9A2C-73AD-24DC-625717E08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30657" y="4371938"/>
              <a:ext cx="3143250" cy="325755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0380333-4DEA-55AA-53CE-5B7247BE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4432" y="4386775"/>
              <a:ext cx="1800225" cy="225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86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Comprehension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01407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 Comprehension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 to define and create list from other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tuple, string, array, list,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 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Optional predicate part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 x ** 2 for x in range(1, 11) if x % 2 ==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Output expression: x **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Input sequence: range(1, 11)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Variable: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Predicate part: if x % 2 ==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 slicing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[start : stop : steps]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default: 0, stop default: last index of list, step default: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6D97A81-99AC-C79D-6B19-A654C6A891DA}"/>
              </a:ext>
            </a:extLst>
          </p:cNvPr>
          <p:cNvGrpSpPr/>
          <p:nvPr/>
        </p:nvGrpSpPr>
        <p:grpSpPr>
          <a:xfrm>
            <a:off x="6826279" y="960770"/>
            <a:ext cx="5142992" cy="4729020"/>
            <a:chOff x="4150813" y="1252603"/>
            <a:chExt cx="7458341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D7C57A-0E10-7E23-AE12-CB3D4B50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0813" y="1252603"/>
              <a:ext cx="3785692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12C85B-6982-1645-8511-0830F3EB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2504" y="1252603"/>
              <a:ext cx="3676650" cy="36957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0F8A3EB-C336-EBFC-1A1F-AA8E3C940D17}"/>
              </a:ext>
            </a:extLst>
          </p:cNvPr>
          <p:cNvGrpSpPr/>
          <p:nvPr/>
        </p:nvGrpSpPr>
        <p:grpSpPr>
          <a:xfrm>
            <a:off x="225010" y="3795027"/>
            <a:ext cx="3639044" cy="2887809"/>
            <a:chOff x="753461" y="-234766"/>
            <a:chExt cx="8642043" cy="68580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04026ED-3CAC-EEDE-F93C-8D29DD256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0229" y="-234766"/>
              <a:ext cx="4105275" cy="29337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8861E6E-530E-5FDF-85C8-15858FC62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3461" y="-234766"/>
              <a:ext cx="4547050" cy="685800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7CCEC73-5964-79B4-05A1-0FD6FC7C15C0}"/>
              </a:ext>
            </a:extLst>
          </p:cNvPr>
          <p:cNvGrpSpPr/>
          <p:nvPr/>
        </p:nvGrpSpPr>
        <p:grpSpPr>
          <a:xfrm>
            <a:off x="2276497" y="5115539"/>
            <a:ext cx="4296253" cy="1518877"/>
            <a:chOff x="-2875704" y="2840279"/>
            <a:chExt cx="11315700" cy="400050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DF5E9D1-466A-2392-71B2-49FBEBB14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875704" y="2840279"/>
              <a:ext cx="7610475" cy="400050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38A2AC1-A66D-D760-44C4-90287AC9D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4771" y="2845527"/>
              <a:ext cx="3705225" cy="1209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283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7955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used to iterate over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for initialization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(callable, sentinel)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next() for iteration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can’t save state of iteration, iterator can save state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interation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 is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but not every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iterator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4" name="그룹 63">
            <a:extLst>
              <a:ext uri="{FF2B5EF4-FFF2-40B4-BE49-F238E27FC236}">
                <a16:creationId xmlns:a16="http://schemas.microsoft.com/office/drawing/2014/main" id="{FB5F711B-95F0-C469-F3CB-B3FCD87B338F}"/>
              </a:ext>
            </a:extLst>
          </p:cNvPr>
          <p:cNvGrpSpPr/>
          <p:nvPr/>
        </p:nvGrpSpPr>
        <p:grpSpPr>
          <a:xfrm>
            <a:off x="7404905" y="975086"/>
            <a:ext cx="1833335" cy="1047750"/>
            <a:chOff x="4805362" y="2686050"/>
            <a:chExt cx="2600002" cy="14859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622A66-CBE0-EEFC-2D1E-130C7E09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5362" y="2686050"/>
              <a:ext cx="2581275" cy="14859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BA1AC3D-8F0C-6F83-935E-13FA633E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614" y="3305175"/>
              <a:ext cx="285750" cy="86677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B6C42A-9F3A-C1B1-BB22-72B6F375327B}"/>
              </a:ext>
            </a:extLst>
          </p:cNvPr>
          <p:cNvGrpSpPr/>
          <p:nvPr/>
        </p:nvGrpSpPr>
        <p:grpSpPr>
          <a:xfrm>
            <a:off x="9268526" y="980727"/>
            <a:ext cx="2568550" cy="4690105"/>
            <a:chOff x="4262437" y="80962"/>
            <a:chExt cx="3667125" cy="669607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C005D3C-09CA-C695-1D16-0F8A3DA0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2437" y="80962"/>
              <a:ext cx="3667125" cy="66960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B9CA2C9-F9D0-8763-79B1-ABD6FE8BE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54027" y="5084682"/>
              <a:ext cx="266700" cy="148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03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2130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containing built-in functions, classes,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path: list of directories that interpreter searches for importing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sys.path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built-in variable within sys module, contains search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By default, interpreter looks for module within current directory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Environment variables, hints interpreter with directories to locate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sys.path.append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dir_path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’), add specific path for interpreter to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[from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specific_attributes_name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from math import factorial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Built-in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Set of libraries coming pre-installed with python installation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help(‘modules’), can get all available modules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math,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datatime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time, random, sys,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tkinter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hashlib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calendar,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heapq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(min-heap),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Advantage: Reduced development time, Optimized performance, Reliability, Consistency, Standardization, Documentation, Maintainability, Reduced risk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4B9D298-14A8-7D15-8DE0-D2B5F86F7128}"/>
              </a:ext>
            </a:extLst>
          </p:cNvPr>
          <p:cNvGrpSpPr/>
          <p:nvPr/>
        </p:nvGrpSpPr>
        <p:grpSpPr>
          <a:xfrm>
            <a:off x="8147445" y="1514296"/>
            <a:ext cx="3588808" cy="1471813"/>
            <a:chOff x="2219325" y="2190750"/>
            <a:chExt cx="7753350" cy="3179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1B38D6-FDC8-EDDA-9BF9-5C5E5884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9325" y="2190750"/>
              <a:ext cx="7753350" cy="24765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2D877-781B-9498-5DC0-873C76605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9325" y="4648709"/>
              <a:ext cx="7753350" cy="721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285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22929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structure that represents sequence of characters(python hasn’t character type)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 type(Reassignment is possible)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update and deletion of string, convert string to list and later, convert list to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update and deletion of string, use slicing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use del keyword like del str1, str1 object is deleted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single quote or double quotes or triple quotes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each character, use positive/negative index(Refer “String Index and Slice” page)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loop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recursion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stack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slicing method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reversed()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list comprehension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list and list’s function ( O(n, 1)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single/double quotes in string, use \quote or triple quotes outside string or different quote inside 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operation between strings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 operator: if 1st element is false return 1st element, if 1st, 2nd element is true return 2nd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or operator: if 1st element is true return 1st element, if 1st element is false and 2nd element is true return 2nd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(str1 and str2))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Duplicated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reduce(), filter(), count(), Counter(), set(), join()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31983243-8525-94FD-217B-7FA77BB13E29}"/>
              </a:ext>
            </a:extLst>
          </p:cNvPr>
          <p:cNvGrpSpPr/>
          <p:nvPr/>
        </p:nvGrpSpPr>
        <p:grpSpPr>
          <a:xfrm>
            <a:off x="4910051" y="4703323"/>
            <a:ext cx="6092037" cy="1953009"/>
            <a:chOff x="-6011328" y="2077707"/>
            <a:chExt cx="8636977" cy="27688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2FF8A5-5713-CE50-B846-02BA056E6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975558" y="2077707"/>
              <a:ext cx="2152650" cy="12192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570B5B2-C6ED-32D7-2AA7-869117BC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770459" y="2077708"/>
              <a:ext cx="3390678" cy="121552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C99CC89-0700-B73A-069E-0C0CF90F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975558" y="3326858"/>
              <a:ext cx="2514600" cy="7143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5ED1A23-7B16-26B2-1759-EE92A067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420515" y="3333196"/>
              <a:ext cx="3362765" cy="70933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09DC0C2-02B1-1E28-4C75-692DF4F1F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011328" y="4094107"/>
              <a:ext cx="6019800" cy="7524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2AFDF25-F360-34B3-D416-7091E47E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24" y="3841563"/>
              <a:ext cx="2562225" cy="962025"/>
            </a:xfrm>
            <a:prstGeom prst="rect">
              <a:avLst/>
            </a:prstGeom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CB1286C5-0593-578F-6A11-C66E40961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7989" y="998811"/>
            <a:ext cx="3855400" cy="190949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D2EF81A-1C47-A554-2C6A-D4654467F4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446" y="3266679"/>
            <a:ext cx="2357677" cy="19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1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Constant &amp; Functions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15601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Constants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Functions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join elements of sequence separated by separator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string_name.join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list, tuple, string, dictionary,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inserted between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iterable’s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contains non-string value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BB57C374-8D27-177A-45FD-725B737E965B}"/>
              </a:ext>
            </a:extLst>
          </p:cNvPr>
          <p:cNvGrpSpPr/>
          <p:nvPr/>
        </p:nvGrpSpPr>
        <p:grpSpPr>
          <a:xfrm>
            <a:off x="4859561" y="1003981"/>
            <a:ext cx="1443093" cy="405036"/>
            <a:chOff x="5005387" y="1361441"/>
            <a:chExt cx="2198396" cy="6170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EE031B-07E4-C359-4C78-8383A12E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5387" y="1361441"/>
              <a:ext cx="2181225" cy="5048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D72588-D430-D9C2-0270-8E7671D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6983" y="1626045"/>
              <a:ext cx="1066800" cy="3524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969E662-3A02-2357-4367-2AE1C5AA2EC8}"/>
              </a:ext>
            </a:extLst>
          </p:cNvPr>
          <p:cNvGrpSpPr/>
          <p:nvPr/>
        </p:nvGrpSpPr>
        <p:grpSpPr>
          <a:xfrm>
            <a:off x="8238000" y="1265929"/>
            <a:ext cx="2107091" cy="1625649"/>
            <a:chOff x="4491037" y="2190750"/>
            <a:chExt cx="3209925" cy="247650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91D08E1-CB4E-4545-B111-EBBF029C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1037" y="2190750"/>
              <a:ext cx="3209925" cy="24765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DED2AA9B-D2A9-D183-91CB-64A34ED5E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894563"/>
              <a:ext cx="1447800" cy="30480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6168855-010C-2955-7F96-506820F6C447}"/>
              </a:ext>
            </a:extLst>
          </p:cNvPr>
          <p:cNvGrpSpPr/>
          <p:nvPr/>
        </p:nvGrpSpPr>
        <p:grpSpPr>
          <a:xfrm>
            <a:off x="4859561" y="1406523"/>
            <a:ext cx="2601038" cy="825329"/>
            <a:chOff x="-213423" y="2840391"/>
            <a:chExt cx="3962400" cy="12573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56C82C30-DEFD-0D1B-FD5B-3AB35FD70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13423" y="2840391"/>
              <a:ext cx="3962400" cy="1257300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F2F1826-2D30-3E3F-34B4-7A67BC53C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44002" y="3707166"/>
              <a:ext cx="1704975" cy="39052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B5BE355-F72C-C3CD-3EF7-BFBCEAFF0ADF}"/>
              </a:ext>
            </a:extLst>
          </p:cNvPr>
          <p:cNvGrpSpPr/>
          <p:nvPr/>
        </p:nvGrpSpPr>
        <p:grpSpPr>
          <a:xfrm>
            <a:off x="4859561" y="2298781"/>
            <a:ext cx="3325293" cy="625510"/>
            <a:chOff x="649807" y="4760596"/>
            <a:chExt cx="5065724" cy="952897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74151649-88E3-B7BE-B172-1EEC8E34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9807" y="4760596"/>
              <a:ext cx="5038725" cy="88582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E96F9F2-096C-0828-1F13-342942210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39056" y="5380118"/>
              <a:ext cx="2276475" cy="333375"/>
            </a:xfrm>
            <a:prstGeom prst="rect">
              <a:avLst/>
            </a:prstGeom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8D259E-A201-A669-392A-0A1F7D43A771}"/>
              </a:ext>
            </a:extLst>
          </p:cNvPr>
          <p:cNvSpPr/>
          <p:nvPr/>
        </p:nvSpPr>
        <p:spPr>
          <a:xfrm rot="18900000">
            <a:off x="-1336805" y="1811893"/>
            <a:ext cx="7250364" cy="16818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effectLst>
                  <a:glow rad="50800">
                    <a:schemeClr val="tx1"/>
                  </a:glow>
                  <a:outerShdw blurRad="38100" dir="900000" algn="tl">
                    <a:srgbClr val="000000">
                      <a:alpha val="43137"/>
                    </a:srgbClr>
                  </a:outerShdw>
                </a:effectLst>
              </a:rPr>
              <a:t>Modifying</a:t>
            </a:r>
            <a:endParaRPr lang="ko-KR" altLang="en-US" sz="9600" b="1" dirty="0">
              <a:effectLst>
                <a:glow rad="50800">
                  <a:schemeClr val="tx1"/>
                </a:glow>
                <a:outerShdw blurRad="38100" dir="9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569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Index and Slice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01677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Index and Slice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data type is sequence made up of characters(letter, number, whitespace, symbol)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Indexing: referring to element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by position(index number can only be integer)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Positive indexing: start 0(first element), last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Negative indexing: start -1(last element), first –n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Slicing: feature that enables accessing part of sequence(can create substring)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string[start : end : step]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start/end: start/end index (Caution: element of end index isn’t included)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step: optional argument that determines increment between each index for slicing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[:] : copy of whole list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slice()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slice(stop) or slice(start, stop, step)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islice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build-in function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get iterator that is index-based slicing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itertools.islice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start, stop[, step]_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sequence(list, string, tuple,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23BB120-8D09-584D-D506-C314ED4F1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836" y="984971"/>
            <a:ext cx="4736741" cy="1249181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49AE10-2422-51CF-6ACF-D5EAF2A5EE7B}"/>
              </a:ext>
            </a:extLst>
          </p:cNvPr>
          <p:cNvGrpSpPr/>
          <p:nvPr/>
        </p:nvGrpSpPr>
        <p:grpSpPr>
          <a:xfrm>
            <a:off x="7631582" y="4195535"/>
            <a:ext cx="3085925" cy="1159411"/>
            <a:chOff x="2390775" y="2628968"/>
            <a:chExt cx="4512664" cy="16954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028BCC-8771-2302-C329-0AD3B616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0775" y="2628968"/>
              <a:ext cx="3705225" cy="16954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800C28-7873-A35F-B5CF-A98FD1409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3339" y="2628968"/>
              <a:ext cx="800100" cy="952499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7DE8D6A-F812-3E47-95A3-C65DA0FE8EA2}"/>
              </a:ext>
            </a:extLst>
          </p:cNvPr>
          <p:cNvGrpSpPr/>
          <p:nvPr/>
        </p:nvGrpSpPr>
        <p:grpSpPr>
          <a:xfrm>
            <a:off x="7664571" y="5394530"/>
            <a:ext cx="3685891" cy="1286940"/>
            <a:chOff x="4310245" y="3993017"/>
            <a:chExt cx="6110789" cy="21336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B7B67E0-9EB1-4935-E976-25D2AA41B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0245" y="3993017"/>
              <a:ext cx="3924300" cy="21336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993921F-6F9C-6AB4-09ED-2164EA78E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9334" y="3993017"/>
              <a:ext cx="2171700" cy="131445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531FC76-1292-69A3-8DBB-585946019D86}"/>
              </a:ext>
            </a:extLst>
          </p:cNvPr>
          <p:cNvGrpSpPr/>
          <p:nvPr/>
        </p:nvGrpSpPr>
        <p:grpSpPr>
          <a:xfrm>
            <a:off x="7617628" y="2659672"/>
            <a:ext cx="2367050" cy="1502998"/>
            <a:chOff x="2685585" y="3159124"/>
            <a:chExt cx="4140216" cy="26289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1E1077-2847-E0B1-23C0-52017694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5585" y="3159124"/>
              <a:ext cx="2552700" cy="26289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92C71E2-DCFC-D673-77DC-31CF45318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6076" y="3159124"/>
              <a:ext cx="1609725" cy="1190625"/>
            </a:xfrm>
            <a:prstGeom prst="rect">
              <a:avLst/>
            </a:prstGeom>
          </p:spPr>
        </p:pic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44A31105-24D3-ADB1-3C8E-B5FAC5C168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60" y="4324418"/>
            <a:ext cx="3345081" cy="109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92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620624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Regular Expression(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RegEx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sequence of characters used in 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regular expression, import 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searching matched string,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r’pattern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like matched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r’hello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str1)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start and end indices of matched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 means raw string(not regular expression)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raw string doesn’t interpret \ as escape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Characters with special meaning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\: used to drop special meaning of character following 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s = ‘google.com’, match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(r’\.’, s) 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object; span=(6, 7), match=‘.’&gt;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[]: represent character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– inside [], specify range of characters like [a-c] ==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[0, 3] == [0123]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^(caret symbol), invert character class like [^0-3] means any number except 0, 1, 2, or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^: matches beginning of string(single line, multiple line)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^he  check whether string starts with he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$: matches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lo$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whether string ends with lo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.: matches any single characters except newline(\n)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c.g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string that contains any character at place of dot like cag,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ctg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..  check if string contains at least 2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|:  OR(matches with any of characters separated by 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a|b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check whether pattern before or after OR is present in string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?: matches 0 or 1 occurrence(Preceding element should be matched 0 or 1 time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ab?c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ac,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(matched),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abdc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(mismatched) [ ? is same as {0,1}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*: Repeats &gt;=0 occurrences [* is same as {0,}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ab*c  ac,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(matched),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abdc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mistmatched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+: Repeats &gt;=1 occurrences [+ is same as {1,}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}: number of occurrences of preceding regex to match from m to n (in brace, indentation isn’t allowed like a{2,4}, a{2, 4} is different)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a{2, 4}  a occurs 2~4 times in string [Either m or n can be omitted]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(): enclose group of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a|b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)cd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are matched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0769333E-418D-9A42-0FD5-BF86950D7B94}"/>
              </a:ext>
            </a:extLst>
          </p:cNvPr>
          <p:cNvGrpSpPr/>
          <p:nvPr/>
        </p:nvGrpSpPr>
        <p:grpSpPr>
          <a:xfrm>
            <a:off x="8107770" y="956986"/>
            <a:ext cx="2783757" cy="1013455"/>
            <a:chOff x="3395662" y="2447925"/>
            <a:chExt cx="5400675" cy="19661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0A2F92-0EEF-697F-D783-DFFDA12E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662" y="2447925"/>
              <a:ext cx="5400675" cy="196215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EF264D1-52CF-C0CB-981F-59E08362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0412" y="3842595"/>
              <a:ext cx="1685925" cy="57150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E302B0B-714A-84AF-4EA4-ABBFDFAE0934}"/>
              </a:ext>
            </a:extLst>
          </p:cNvPr>
          <p:cNvGrpSpPr/>
          <p:nvPr/>
        </p:nvGrpSpPr>
        <p:grpSpPr>
          <a:xfrm>
            <a:off x="8107770" y="2016098"/>
            <a:ext cx="1197455" cy="1365280"/>
            <a:chOff x="4757737" y="2081212"/>
            <a:chExt cx="2676525" cy="305164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4F26704-8FCF-8C41-D48F-08070CAB6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7737" y="2081212"/>
              <a:ext cx="2676525" cy="269557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202047D-636C-CF0A-127C-32A9F429E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7737" y="4762260"/>
              <a:ext cx="2676525" cy="370596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9EC9318-CE02-5823-59A1-84695394B9F9}"/>
              </a:ext>
            </a:extLst>
          </p:cNvPr>
          <p:cNvGrpSpPr/>
          <p:nvPr/>
        </p:nvGrpSpPr>
        <p:grpSpPr>
          <a:xfrm>
            <a:off x="9339566" y="2016098"/>
            <a:ext cx="2645369" cy="1066547"/>
            <a:chOff x="3505200" y="2576512"/>
            <a:chExt cx="5190429" cy="2092651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5E07B1D1-0EA3-051D-0020-C9F34BA71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5200" y="2576512"/>
              <a:ext cx="5181600" cy="170497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9AB029A-1659-EDEA-7288-895CD090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4028" y="4262264"/>
              <a:ext cx="5181601" cy="406899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09C3985-1F6D-365C-94FE-9D222816F774}"/>
              </a:ext>
            </a:extLst>
          </p:cNvPr>
          <p:cNvGrpSpPr/>
          <p:nvPr/>
        </p:nvGrpSpPr>
        <p:grpSpPr>
          <a:xfrm>
            <a:off x="8117789" y="3440029"/>
            <a:ext cx="3316934" cy="954445"/>
            <a:chOff x="2078283" y="4059930"/>
            <a:chExt cx="6686550" cy="1924050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07BB0172-D207-3680-67AD-8185A925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8283" y="4059930"/>
              <a:ext cx="6686550" cy="1924050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2352182-30FC-42F1-DE71-EE3E7C636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7663" y="5156314"/>
              <a:ext cx="2793138" cy="822978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D37AA3-E7C7-B4F2-DB4E-848C5C999A7C}"/>
              </a:ext>
            </a:extLst>
          </p:cNvPr>
          <p:cNvGrpSpPr/>
          <p:nvPr/>
        </p:nvGrpSpPr>
        <p:grpSpPr>
          <a:xfrm>
            <a:off x="7808919" y="4439836"/>
            <a:ext cx="1570266" cy="1147673"/>
            <a:chOff x="4414837" y="2200275"/>
            <a:chExt cx="3362325" cy="245745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3B17FE8-FF55-B62A-15D6-302642E36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4837" y="2200275"/>
              <a:ext cx="3362325" cy="245745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EF1CA321-01DA-F594-E2A7-596DAAA59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3509" y="2270110"/>
              <a:ext cx="1343025" cy="352425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1828180-D020-F2A9-9007-233FB43B8F82}"/>
              </a:ext>
            </a:extLst>
          </p:cNvPr>
          <p:cNvGrpSpPr/>
          <p:nvPr/>
        </p:nvGrpSpPr>
        <p:grpSpPr>
          <a:xfrm>
            <a:off x="9433773" y="4446270"/>
            <a:ext cx="2646848" cy="1180093"/>
            <a:chOff x="3457575" y="2252662"/>
            <a:chExt cx="5276850" cy="2352675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3D98A95B-E824-635E-C200-EF9C3D148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57575" y="2252662"/>
              <a:ext cx="5276850" cy="2352675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571A400-FD42-68E9-4C13-AFFC51BA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6484" y="4206157"/>
              <a:ext cx="1352550" cy="32385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3B8C54C-6D4C-EA18-2A7E-8585132F34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8382" y="3510829"/>
            <a:ext cx="1529084" cy="9290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0A4870-594D-C577-A66A-129C718D10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32107" y="6271599"/>
            <a:ext cx="3610310" cy="44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2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28897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Sequences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Don’t match for actual character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Tells specific location in search string where match must occur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\A: matches if string begins with given character(single line)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Afor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for the world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\b: (word boundary) matches if word begins or ends with given character(if not raw string, \b is converted to backspace)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\b(string): check for beginning of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(string)\b: check for ending of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get, knowledge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\B: matches if string shouldn’t start or end with given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together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\d: matches any decimal digit, is equivalent to set class [0-9]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\d  123, gee1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\D: matches any non-digit, is equivalent to set class [^0-9]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\s: matches any whitespace, is equivalent to class [ \t\n\r\f\v]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\S: matches any non-whitespace, [^ \t\n\r\f\v]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\w: matches any alphanumeric character, is equivalent to class [a-zA-Z0-9_]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\W: matches any non-alphanumeric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\Z: matches if string ends with given regex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RegEx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re.findall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string): get characters that satisfies pattern(regular expression)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all non-overlapping matches in string as list of strings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(regex): regular expressions are compiled into pattern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is passed as string(because re isn’t part of core python)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(‘[a-e]’)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p.findall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(“aye, hello”))  [‘a’, ‘e’, ‘e’]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=0, flags=0): split string into list, pattern is delimiter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flags=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re.IGNORECASE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lowercase or uppercase will be ignored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re.sub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string, count=0, flags=0): find all substring and replace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finds pattern in string, replace pattern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count is max number of replacement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flags=IGNORECASE makes case-insensitive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64589D09-EFB6-0F78-31EC-92363E5A67C8}"/>
              </a:ext>
            </a:extLst>
          </p:cNvPr>
          <p:cNvGrpSpPr/>
          <p:nvPr/>
        </p:nvGrpSpPr>
        <p:grpSpPr>
          <a:xfrm>
            <a:off x="6316350" y="2105623"/>
            <a:ext cx="2699733" cy="1065989"/>
            <a:chOff x="3876675" y="2552700"/>
            <a:chExt cx="4438650" cy="17526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FD4F42-9F93-BF3A-0378-646896CA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6675" y="2552700"/>
              <a:ext cx="4438650" cy="1752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B0BED7-96CC-C5FB-CECC-4CCA7347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600" y="3429000"/>
              <a:ext cx="2752725" cy="342900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03CFBF8-8D82-E457-B341-36ACF98459D6}"/>
              </a:ext>
            </a:extLst>
          </p:cNvPr>
          <p:cNvGrpSpPr/>
          <p:nvPr/>
        </p:nvGrpSpPr>
        <p:grpSpPr>
          <a:xfrm>
            <a:off x="5299673" y="1051189"/>
            <a:ext cx="2798223" cy="625242"/>
            <a:chOff x="3500039" y="5581081"/>
            <a:chExt cx="4600575" cy="102796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A1DCD9B-4C42-6C87-D3ED-91143DF58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0039" y="5589870"/>
              <a:ext cx="4600575" cy="10191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84009E5-78EB-4969-ED76-B7CC355D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1528" y="5581081"/>
              <a:ext cx="2476650" cy="285190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4FD431-B67E-DDF1-DE7C-F9E459004316}"/>
              </a:ext>
            </a:extLst>
          </p:cNvPr>
          <p:cNvGrpSpPr/>
          <p:nvPr/>
        </p:nvGrpSpPr>
        <p:grpSpPr>
          <a:xfrm>
            <a:off x="8219040" y="914918"/>
            <a:ext cx="3528191" cy="903773"/>
            <a:chOff x="1773821" y="4955649"/>
            <a:chExt cx="5800725" cy="148590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540A160-AF96-C809-A979-24A321BE2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3821" y="4955649"/>
              <a:ext cx="5800725" cy="14859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FEE6580-74C6-E7F2-773A-BDC23A899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9636" y="4973681"/>
              <a:ext cx="2835203" cy="450384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131A28-4BF6-A318-795C-358192A22FC0}"/>
              </a:ext>
            </a:extLst>
          </p:cNvPr>
          <p:cNvGrpSpPr/>
          <p:nvPr/>
        </p:nvGrpSpPr>
        <p:grpSpPr>
          <a:xfrm>
            <a:off x="9178484" y="2055431"/>
            <a:ext cx="2535169" cy="1908194"/>
            <a:chOff x="3724275" y="2090737"/>
            <a:chExt cx="4743450" cy="357034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817D505-E7A4-3A1C-9606-E1FF5215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4275" y="2090737"/>
              <a:ext cx="4743450" cy="26765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F3E9422-6FE8-99B1-3D58-17F056D9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24275" y="4762260"/>
              <a:ext cx="4743450" cy="89882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9A7B314-BBD6-0B0E-66F8-E7C2BE467C51}"/>
              </a:ext>
            </a:extLst>
          </p:cNvPr>
          <p:cNvGrpSpPr/>
          <p:nvPr/>
        </p:nvGrpSpPr>
        <p:grpSpPr>
          <a:xfrm>
            <a:off x="6679462" y="3269093"/>
            <a:ext cx="1790168" cy="653096"/>
            <a:chOff x="5789044" y="5099823"/>
            <a:chExt cx="2943225" cy="1073759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5C7B12E2-A9DD-AC90-9008-9360684D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89044" y="5099823"/>
              <a:ext cx="2943225" cy="75247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364ADB8-731F-B299-FABC-F6C6D9EB1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89044" y="5810860"/>
              <a:ext cx="2943225" cy="362722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2BBEF33-7AE4-8C2C-6A95-6EB09A632D68}"/>
              </a:ext>
            </a:extLst>
          </p:cNvPr>
          <p:cNvGrpSpPr/>
          <p:nvPr/>
        </p:nvGrpSpPr>
        <p:grpSpPr>
          <a:xfrm>
            <a:off x="9253707" y="4070410"/>
            <a:ext cx="2458892" cy="1241231"/>
            <a:chOff x="2074690" y="4317160"/>
            <a:chExt cx="4981575" cy="2514663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FAF79B0-08A6-C89A-FC28-549FA457E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74690" y="4317160"/>
              <a:ext cx="4981575" cy="1457325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6B9E01A8-06CC-63A8-2DC8-B8FBE43B8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74690" y="5754493"/>
              <a:ext cx="4981575" cy="107733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FF0DCCF-0614-709D-4E61-414B8AB64E2F}"/>
              </a:ext>
            </a:extLst>
          </p:cNvPr>
          <p:cNvGrpSpPr/>
          <p:nvPr/>
        </p:nvGrpSpPr>
        <p:grpSpPr>
          <a:xfrm>
            <a:off x="7531954" y="5492926"/>
            <a:ext cx="4232011" cy="1108650"/>
            <a:chOff x="3342535" y="5106315"/>
            <a:chExt cx="7277100" cy="1906364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6701F14D-72DD-4AAB-E6AE-A4F8D61FD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42535" y="5106315"/>
              <a:ext cx="7277100" cy="1038225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BD41F47A-CA93-8390-8400-D8FF7D6D5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43275" y="6117329"/>
              <a:ext cx="5162550" cy="89535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2E23B4D-F9A2-BF4B-167F-D5E63D0953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63138" y="4068204"/>
            <a:ext cx="3011113" cy="4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0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58994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re.subn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string, count=0,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tuple with new string and count of total replacement like 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re.escape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string with all non-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alphanumerics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backslashed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Ensures that any characters with special meanings in regex are treated as literal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None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re.MatchObject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stops after first 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flags=0): determine if RE matches at beginning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match object on success, None on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be set multiple flags by using |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re.finditer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iterator yielding match object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Set of characters enclosed in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to match single character in set of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\{n,\}: quantifies preceding character or group and matches at least n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 : quantifies preceding character or group and matches &gt;= 0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[0123]: matches specified digits (0, 1, 2, or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[^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]: matches for any character except a, r,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[0-5][0-9]: matches for any two-digit numbers from 00 and 59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-Z]: matches any character between a and z, lowercase OR upper case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Compilation Flags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Multiple flags can be specified by bitwise OR(|)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ASCII, A: make several escape(\w, \b, \s, \d) match only on ASCII character with respective property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DOTALL, S: make . match any character, including newline(when using metacharacter . if flags isn’t set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except newline)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IGNORECASE, I: do case-insensitive matches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LOCALE, L: do a locale-aware match(make \w, \W, \b, \B and case-insensitive matching dependent on current locale)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permitting character of other languages, use \w+ internally and it is slower and unreliable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MULTILINE, M: multi-line matching, affecting ^ and 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VERBOSE, X: enable verbose REs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whitespace within RE string is ignored except whitespace in character class or preceded by unescaped backslash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put comments within REs by using #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0E8AE9B-64F7-76F0-5C6A-EC057A6A5F35}"/>
              </a:ext>
            </a:extLst>
          </p:cNvPr>
          <p:cNvGrpSpPr/>
          <p:nvPr/>
        </p:nvGrpSpPr>
        <p:grpSpPr>
          <a:xfrm>
            <a:off x="7665716" y="932589"/>
            <a:ext cx="3941671" cy="843973"/>
            <a:chOff x="-6484857" y="4745242"/>
            <a:chExt cx="8986041" cy="1924050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CE6C8C90-B9C0-E3DF-9619-4A5449E5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484857" y="4745242"/>
              <a:ext cx="5695950" cy="192405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51DC66F-A7D5-402E-9459-BEC99201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84940" y="4823960"/>
              <a:ext cx="3286124" cy="117157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44B3122-5282-7086-8F07-55097F3002F9}"/>
              </a:ext>
            </a:extLst>
          </p:cNvPr>
          <p:cNvGrpSpPr/>
          <p:nvPr/>
        </p:nvGrpSpPr>
        <p:grpSpPr>
          <a:xfrm>
            <a:off x="9210266" y="1854102"/>
            <a:ext cx="2644726" cy="605389"/>
            <a:chOff x="-5335621" y="7575337"/>
            <a:chExt cx="6029325" cy="1380138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B723917-1921-DC6E-DE95-2E580D5E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335621" y="7575337"/>
              <a:ext cx="6029325" cy="828675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7C70AC5B-C6AA-5588-E460-03EAE95F1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335621" y="8404012"/>
              <a:ext cx="6029325" cy="551463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0314672-21D6-EFB5-B4CE-276CBC751FBA}"/>
              </a:ext>
            </a:extLst>
          </p:cNvPr>
          <p:cNvGrpSpPr/>
          <p:nvPr/>
        </p:nvGrpSpPr>
        <p:grpSpPr>
          <a:xfrm>
            <a:off x="9208911" y="2568612"/>
            <a:ext cx="2778424" cy="1265958"/>
            <a:chOff x="2928937" y="1985962"/>
            <a:chExt cx="6334125" cy="2886075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CB5AA8AB-09B2-D2F1-474A-29C1966A7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8937" y="1985962"/>
              <a:ext cx="6334125" cy="2886075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6BA968F1-2630-445C-5E16-C0F4AD0F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1590" y="3941853"/>
              <a:ext cx="1754519" cy="91002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FC3A7AC-7756-32AC-C66D-EA45B6FCE177}"/>
              </a:ext>
            </a:extLst>
          </p:cNvPr>
          <p:cNvGrpSpPr/>
          <p:nvPr/>
        </p:nvGrpSpPr>
        <p:grpSpPr>
          <a:xfrm>
            <a:off x="7053694" y="1870597"/>
            <a:ext cx="2030837" cy="2192657"/>
            <a:chOff x="3705225" y="847725"/>
            <a:chExt cx="4781550" cy="5162550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AE67BE2-3D29-BEB7-B1D6-9235E83F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05225" y="847725"/>
              <a:ext cx="4781550" cy="5162550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FFB4DA6-AFF2-539B-7DC4-053953079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6341" y="1851792"/>
              <a:ext cx="1318012" cy="961448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057C112-B005-0DBD-F0ED-7548875053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750" y="4148433"/>
            <a:ext cx="3138638" cy="1136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35BBE6-B09D-744A-B629-D250764686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0635" y="5598863"/>
            <a:ext cx="2451013" cy="4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10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(4)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7578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Contains all information about search and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string and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match_obj.re: returns passed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return passed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index of matched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match_obj.span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 [span() returns tuple containing starting and ending index of matched substring]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end() returns next index of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matched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substring for pattern 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(0) == full matched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(1...n) is capture groups in input 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whether sting starts and ends with same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character string: ‘^[a-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-Z]$’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Multiple character string: ‘^([a-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-Z]).*\1$’  [\1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mean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group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Combination: ‘^[a-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-Z]$|^([a-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-Z]).*\1$’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valid password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Condition: &gt;=1 (number, uppercase, lowercase, special symbol) and 6~20 length of password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“^(?=.*[a-z])(?=.*[A-Z])(?=.*\d)(?=.*[@$!%*#?&amp;])[A-Za-z\d@$!#%*?&amp;]{6,20}$”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= is positive lookahead assertion, used like (?=pattern), just checks that whether pattern exists in string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= doesn’t change position of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Extracting e-mail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‘\w+@\w+’, if want to inset specific escape character, put it to pattern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C7217E-E237-764C-BDE4-2CC8EA9B0655}"/>
              </a:ext>
            </a:extLst>
          </p:cNvPr>
          <p:cNvGrpSpPr/>
          <p:nvPr/>
        </p:nvGrpSpPr>
        <p:grpSpPr>
          <a:xfrm>
            <a:off x="9039004" y="3219403"/>
            <a:ext cx="2914638" cy="1788842"/>
            <a:chOff x="2076450" y="962025"/>
            <a:chExt cx="8039100" cy="49339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E42487-8CE7-56B1-208D-8494DE48B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6450" y="962025"/>
              <a:ext cx="8039100" cy="4933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62E38E-72AB-1B33-BA6C-3C2FA591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1897" y="3038885"/>
              <a:ext cx="1914525" cy="32385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FA94CA-9351-9ED6-82D8-41CA985A48D3}"/>
              </a:ext>
            </a:extLst>
          </p:cNvPr>
          <p:cNvGrpSpPr/>
          <p:nvPr/>
        </p:nvGrpSpPr>
        <p:grpSpPr>
          <a:xfrm>
            <a:off x="5607024" y="969803"/>
            <a:ext cx="1480704" cy="995985"/>
            <a:chOff x="4637702" y="2705100"/>
            <a:chExt cx="2915623" cy="19611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E4FEA2-D4F1-6658-3551-72FBF9DC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8675" y="2705100"/>
              <a:ext cx="2914650" cy="14478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63C459-37EA-8E9B-5106-5C4A7A8BE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7702" y="4113824"/>
              <a:ext cx="2571750" cy="55245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81360BD-BB7E-0B41-D34A-673962B40310}"/>
              </a:ext>
            </a:extLst>
          </p:cNvPr>
          <p:cNvGrpSpPr/>
          <p:nvPr/>
        </p:nvGrpSpPr>
        <p:grpSpPr>
          <a:xfrm>
            <a:off x="7182536" y="950707"/>
            <a:ext cx="1375506" cy="1006034"/>
            <a:chOff x="4624387" y="2352675"/>
            <a:chExt cx="2943225" cy="215265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AB2A9C1-5231-86A6-152C-B47FD44DA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4387" y="2352675"/>
              <a:ext cx="2943225" cy="21526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B61C232-BAFA-3873-2CEB-EE9B278BC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0091" y="3576300"/>
              <a:ext cx="942975" cy="89535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310957A-5B42-1D65-CDC4-B31C49291DE6}"/>
              </a:ext>
            </a:extLst>
          </p:cNvPr>
          <p:cNvGrpSpPr/>
          <p:nvPr/>
        </p:nvGrpSpPr>
        <p:grpSpPr>
          <a:xfrm>
            <a:off x="5945432" y="2255424"/>
            <a:ext cx="1689099" cy="597766"/>
            <a:chOff x="8081060" y="3883194"/>
            <a:chExt cx="2933700" cy="103822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D544EBA-2779-2028-04FE-E665E458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81060" y="3883194"/>
              <a:ext cx="2933700" cy="103822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3AB0E8F-5BA7-4495-57BC-0A9A4CE71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98587" y="4612482"/>
              <a:ext cx="552450" cy="276225"/>
            </a:xfrm>
            <a:prstGeom prst="rect">
              <a:avLst/>
            </a:prstGeom>
          </p:spPr>
        </p:pic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1E2E3C2D-A82D-994D-114D-A08E9D668E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8844" y="2292704"/>
            <a:ext cx="4127513" cy="5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9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(5)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24624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Lookahead Assertion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Available in both positive and negative form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(?=...) [... is regular expression]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Positive lookahead assertion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matches at current location and rest of pattern is tried where assertion started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(?!...) [... is regular expression]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Negative lookahead assertion(opposite of positive assertion)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Succeeds if RE doesn’t match at current position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.*[.](?!bat$)[^.]*$ doesn’t match .bat 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Non-capturing group containing subexpression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(?:pattern)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Useful when modifying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Named group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Instead of referring RE by numbers, groups, can be referred by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(?P&lt;name&gt;...) [If name isn’t defined, name: name of group]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(?P=name) [If name is already defined]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\g&lt;name&gt; or \g&lt;1&gt; indicated group name/number(equivalent \1)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Behave like capturing group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\b(\w+)\s+\1\b == \b(?P&lt;word&gt;\w+)\s+(?P=word)\b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4553581F-131D-AFA1-8D12-4BE913F5E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589" y="3004014"/>
            <a:ext cx="2199829" cy="79901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0193260-7F8B-8258-9C33-BC35D9153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589" y="3861845"/>
            <a:ext cx="3494441" cy="41468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955F52E-688A-C984-1B0E-0507E546D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408" y="2997396"/>
            <a:ext cx="2892649" cy="7737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477C6C0-8AE9-3549-A4F5-27330D2C2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3804" y="4375378"/>
            <a:ext cx="3546710" cy="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32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32337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Built-In Functions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accumulate(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iterator containing each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Default operation is addition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reduce(function,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apply function to all of list elements in sequence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combined with operator functions(defined in operator module)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reduce() and accumulate()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module: reduce() is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module, accumulate() is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reduce() stores intermediate result and returns summation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accumulate() returns iterator containing intermediate result(last iterator returns summation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Both function are different about parameter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overloading, can use 3 parameter like 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initializer(default 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Unicode code from given character(Inverse function: chr(num)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all(list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True if all of items are True or empty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any(list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True if any of item is True, return False if empty or all are False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enumerate(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start=0): add counter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returns iterator with index and element pair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filter(function,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iterator that is filtered(Store only elements that return True)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del: delete all elements like del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[2:5]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 return length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min(object): return minimum element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max(): return maximum element(value)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max(arg1, arg2,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[, key])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arg1, arg2: object of same datatype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multiple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key: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comparison function based on return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max(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[, key, default])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default: value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empty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start): return sum of all elements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046C4B13-CA1D-9D5F-D91C-C90B8A85DC97}"/>
              </a:ext>
            </a:extLst>
          </p:cNvPr>
          <p:cNvGrpSpPr/>
          <p:nvPr/>
        </p:nvGrpSpPr>
        <p:grpSpPr>
          <a:xfrm>
            <a:off x="8903136" y="943931"/>
            <a:ext cx="2990850" cy="1541743"/>
            <a:chOff x="3943350" y="2319337"/>
            <a:chExt cx="4305300" cy="22193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30BEA79-D406-881A-29FA-17E41DB04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350" y="2319337"/>
              <a:ext cx="4305300" cy="22193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A6CA8DD-8CC8-1E75-80C8-A29BF548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141" y="2319337"/>
              <a:ext cx="2905125" cy="5334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CD0E8A2-DD31-59E3-8BB0-07FCE469B54F}"/>
              </a:ext>
            </a:extLst>
          </p:cNvPr>
          <p:cNvGrpSpPr/>
          <p:nvPr/>
        </p:nvGrpSpPr>
        <p:grpSpPr>
          <a:xfrm>
            <a:off x="6150693" y="943931"/>
            <a:ext cx="2691871" cy="1030929"/>
            <a:chOff x="4081462" y="2657475"/>
            <a:chExt cx="4029075" cy="154305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C91DFEB-3FEF-CCC8-0A29-11198100E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462" y="2657475"/>
              <a:ext cx="4029075" cy="15430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C452DAB-ADCF-0CF1-B78B-11831BF9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2848" y="2657475"/>
              <a:ext cx="2619375" cy="36195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F9FB9B4-D365-C8CC-3DA5-ADA2D46F201E}"/>
              </a:ext>
            </a:extLst>
          </p:cNvPr>
          <p:cNvGrpSpPr/>
          <p:nvPr/>
        </p:nvGrpSpPr>
        <p:grpSpPr>
          <a:xfrm>
            <a:off x="8903136" y="2551405"/>
            <a:ext cx="2582863" cy="1322931"/>
            <a:chOff x="4071937" y="2581275"/>
            <a:chExt cx="4048125" cy="207343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E9D65F4-B482-963E-D821-05265F56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1937" y="2581275"/>
              <a:ext cx="4048125" cy="169545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9CB9FE8-C8D2-C4B2-0598-B022E5CAA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1937" y="4262335"/>
              <a:ext cx="4048125" cy="392371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A69B134D-A629-CCD4-21EB-27095DCD1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7015" y="3990608"/>
            <a:ext cx="2187993" cy="130046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8BB13EA9-9DBF-CD28-2BC4-5A2C1CD04B7F}"/>
              </a:ext>
            </a:extLst>
          </p:cNvPr>
          <p:cNvGrpSpPr/>
          <p:nvPr/>
        </p:nvGrpSpPr>
        <p:grpSpPr>
          <a:xfrm>
            <a:off x="4453287" y="918729"/>
            <a:ext cx="1663065" cy="967173"/>
            <a:chOff x="4752975" y="2647950"/>
            <a:chExt cx="2686050" cy="156210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211924A-6830-28FA-8EC2-BCBA0902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2975" y="2647950"/>
              <a:ext cx="2686050" cy="156210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A19F83D1-2363-4A36-E0E4-5FC294BAB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" t="4180" r="-1"/>
            <a:stretch/>
          </p:blipFill>
          <p:spPr>
            <a:xfrm>
              <a:off x="7300318" y="2647950"/>
              <a:ext cx="138707" cy="867410"/>
            </a:xfrm>
            <a:prstGeom prst="rect">
              <a:avLst/>
            </a:prstGeom>
          </p:spPr>
        </p:pic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FF61D8C4-E50A-098E-EFB9-A127C6420D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7015" y="5691039"/>
            <a:ext cx="2469281" cy="886409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0D83F805-1B58-279F-9C8C-F32FE537CD0C}"/>
              </a:ext>
            </a:extLst>
          </p:cNvPr>
          <p:cNvGrpSpPr/>
          <p:nvPr/>
        </p:nvGrpSpPr>
        <p:grpSpPr>
          <a:xfrm>
            <a:off x="6823047" y="4613401"/>
            <a:ext cx="1896909" cy="2040861"/>
            <a:chOff x="4405312" y="1990725"/>
            <a:chExt cx="3381375" cy="3637980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738866E-1C38-7043-D220-CB3C1253D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05312" y="1990725"/>
              <a:ext cx="3381375" cy="2876550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4936E9CC-B0DD-3F16-25DC-27A333C40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08307" y="4880423"/>
              <a:ext cx="3378380" cy="748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762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65168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range() is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sequence of numbers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range(start, stop, step)  only integer possible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start: optional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stop: next value after end value of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step: optional, integer value(must not be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range(5)  0 ~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Concatenation of 2 range()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chain()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res = chain(range(5), range(10, 20, 2))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Access range() with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range(10)[-1]  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range()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xrange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[return type, memory, operation usage, speed]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xrange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only be used in python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xrange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generator object, range() returns range object(list)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xrange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is faster and takes less memory than range()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next item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next(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stopdef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stopdef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default value to be printed if reach end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Out of range: call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StopIteration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exception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convert object to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str(object, encoding=‘utf-8?, errors=‘strict’)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errors=‘strict’: raise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UnicodeDecodeError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errors=‘ignore’: ignore unencodable Unicode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errors=‘replace’: replace abnormal character to 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backslashreplace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replace abnormal character to backslash escapes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xmlcharrefreplace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replcae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abnormal character to XML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insert \n{...} escape sequence instead of unencodable Unicode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 = str(“hello”), print(s)  hello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C86352D-8802-8811-1AD8-2C9F8305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727" y="3861666"/>
            <a:ext cx="2792425" cy="14074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739822-B9FD-457C-D383-2CBA2A35FCE4}"/>
              </a:ext>
            </a:extLst>
          </p:cNvPr>
          <p:cNvGrpSpPr/>
          <p:nvPr/>
        </p:nvGrpSpPr>
        <p:grpSpPr>
          <a:xfrm>
            <a:off x="7256646" y="5355086"/>
            <a:ext cx="4091035" cy="1257788"/>
            <a:chOff x="3290887" y="2549118"/>
            <a:chExt cx="5634639" cy="173236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0BD653-0AD3-03CC-608F-7C8F338B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0887" y="2576512"/>
              <a:ext cx="5610225" cy="170497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10487E-B7E3-7C1E-9A3A-41503503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176" y="2549118"/>
              <a:ext cx="1276350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47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Underscore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2677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Underscore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Underscore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in 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last value executed expression value in prompt/interpreter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&gt;&gt; a = 10, b = 20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&gt;&gt;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30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&gt;&gt; _ *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60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for ignoring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Don’t want to assign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Assignment to underscore doesn’t executed, Underscore have last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for _ in range(10)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print(“hello”)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a, b, _, _ = method1(var1)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after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avoid conflict with keyword and variable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before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non-public(protected) variable/function/method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specified in __all__, can call(weak Private)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in numeric literals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Used as visual separator for digit grouping to boost readability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10_000_000.0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b = 0xCAFE_F00D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 = 0b_0011_1111_0100_1110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Underscore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Double underscore before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tells interpreter to rewrite name in order to avoid conflict in subclass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obj._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valName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Double underscore before and after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use as operator overloading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differentiate between user-defined function and module’s function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874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2679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zip(*iterators)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iterators: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or containers(list,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value: single iterator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 2&lt;=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into single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Resulting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contains tuples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enumerate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useful when process multiple lists or tuples in parallel or access indices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combine lists to single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multiple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zipping unequal sized lists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Based on smallest sized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unzipping, use zip(*)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Like a, b, c = zip(*mapped)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6D559C02-0929-48E1-B143-AAA1566E8883}"/>
              </a:ext>
            </a:extLst>
          </p:cNvPr>
          <p:cNvGrpSpPr/>
          <p:nvPr/>
        </p:nvGrpSpPr>
        <p:grpSpPr>
          <a:xfrm>
            <a:off x="5126699" y="978999"/>
            <a:ext cx="2307605" cy="906903"/>
            <a:chOff x="1754256" y="2014810"/>
            <a:chExt cx="4762500" cy="18716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723364-2394-1E3C-54B1-354BD598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4256" y="2014810"/>
              <a:ext cx="4762500" cy="15906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BBF8A8-6B11-CE20-10E7-138E80BB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4256" y="3605485"/>
              <a:ext cx="4762500" cy="281017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9705CCF-F277-6963-3D38-719199ED64A3}"/>
              </a:ext>
            </a:extLst>
          </p:cNvPr>
          <p:cNvGrpSpPr/>
          <p:nvPr/>
        </p:nvGrpSpPr>
        <p:grpSpPr>
          <a:xfrm>
            <a:off x="7510079" y="974833"/>
            <a:ext cx="3134828" cy="656606"/>
            <a:chOff x="3163021" y="1078830"/>
            <a:chExt cx="5759147" cy="12062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31C592F-F48D-700C-E912-1BF2B037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3021" y="1084963"/>
              <a:ext cx="4533900" cy="12001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DE489C-CB63-C4CD-4497-6EBC531F1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3443" y="1078830"/>
              <a:ext cx="1228725" cy="8382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763035D-1DA1-7D74-B9D6-B64944C31692}"/>
              </a:ext>
            </a:extLst>
          </p:cNvPr>
          <p:cNvGrpSpPr/>
          <p:nvPr/>
        </p:nvGrpSpPr>
        <p:grpSpPr>
          <a:xfrm>
            <a:off x="6096000" y="1953778"/>
            <a:ext cx="1878525" cy="868529"/>
            <a:chOff x="8034365" y="1148877"/>
            <a:chExt cx="3800475" cy="1757136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0DB70A7-D4D1-649A-DFD4-33717F19B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4365" y="1148877"/>
              <a:ext cx="3800475" cy="14382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BC1BBB8-1E48-8134-9FE7-5EEF25C1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34365" y="2587152"/>
              <a:ext cx="3800475" cy="318861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0C7EDF-ACCC-1EE5-3CFE-A2DC2592FF87}"/>
              </a:ext>
            </a:extLst>
          </p:cNvPr>
          <p:cNvGrpSpPr/>
          <p:nvPr/>
        </p:nvGrpSpPr>
        <p:grpSpPr>
          <a:xfrm>
            <a:off x="8068030" y="1959564"/>
            <a:ext cx="1560021" cy="865583"/>
            <a:chOff x="8662008" y="1596900"/>
            <a:chExt cx="2621388" cy="145448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90E8B4F-184D-F3D7-4948-B16D4E581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4021" y="1596900"/>
              <a:ext cx="2619375" cy="11715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3805D90-392C-DF4C-7488-D5716EF7A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2008" y="2755650"/>
              <a:ext cx="2619375" cy="295736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ACA7CC4-14F1-6A7C-1CFB-D50FD26CC795}"/>
              </a:ext>
            </a:extLst>
          </p:cNvPr>
          <p:cNvGrpSpPr/>
          <p:nvPr/>
        </p:nvGrpSpPr>
        <p:grpSpPr>
          <a:xfrm>
            <a:off x="7733971" y="2888038"/>
            <a:ext cx="1879461" cy="1008034"/>
            <a:chOff x="9003133" y="3083993"/>
            <a:chExt cx="3020931" cy="162025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16A017F4-DD9F-7AE2-B455-6F5EBC4A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04639" y="3083993"/>
              <a:ext cx="3019425" cy="1381125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87DF47E-4D5A-9F92-6CA9-9CAF6F5E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03133" y="4461906"/>
              <a:ext cx="3019426" cy="24234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9E550FC-15A3-A539-5F0D-A1A14C4BC435}"/>
              </a:ext>
            </a:extLst>
          </p:cNvPr>
          <p:cNvGrpSpPr/>
          <p:nvPr/>
        </p:nvGrpSpPr>
        <p:grpSpPr>
          <a:xfrm>
            <a:off x="3849185" y="2888038"/>
            <a:ext cx="3800475" cy="1445833"/>
            <a:chOff x="2590800" y="2100262"/>
            <a:chExt cx="7010400" cy="26670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4A747876-A581-460D-9D46-5291200AB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90800" y="2100262"/>
              <a:ext cx="7010400" cy="265747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ED6FD32-7C43-B48B-865F-157CCA35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59659" y="3386137"/>
              <a:ext cx="2438400" cy="138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062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8814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Lambda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anonymous function(=function without name)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lambda arguments : 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Argument: 1&lt;=, expression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filter(function, 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out all element of sequence(When condition is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reduce(function, 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reduce() belongs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 reduced result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1641E89-2ACC-215A-307A-30AE04419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996" y="954774"/>
            <a:ext cx="2060597" cy="572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5A54A0-7784-AC8B-1CA2-E40E8B620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996" y="1599308"/>
            <a:ext cx="4426268" cy="5619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43A5E8-600A-D02A-8BE0-883FF4E40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836" y="1596486"/>
            <a:ext cx="1718056" cy="36930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A8AD618-1A95-A809-6928-4B522A83B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96" y="2233138"/>
            <a:ext cx="3275546" cy="4174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194B6F2-B9BA-B655-7A5D-A401C17271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996" y="2722459"/>
            <a:ext cx="2130175" cy="28366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0D23E16-E0D6-0DCD-FC53-7D4848285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7996" y="3077975"/>
            <a:ext cx="3125684" cy="95269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BA0CBC5-AA8B-03ED-B852-2E2116D3AC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7996" y="4102515"/>
            <a:ext cx="2906244" cy="57268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6230969-EB46-832D-DD4B-181967FA07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7996" y="4747049"/>
            <a:ext cx="2365672" cy="57803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08CC13F-AFDF-FE9F-6314-EF1C43C677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7996" y="5396935"/>
            <a:ext cx="2303293" cy="62658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008C24C-C801-6F72-8DE7-7089F61A4A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7996" y="6095373"/>
            <a:ext cx="3527462" cy="60918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F53F4F0-7F2E-6405-24AE-F3C1DC832E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7506" y="6099070"/>
            <a:ext cx="2879155" cy="275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4D4136A-5F27-783F-66A5-6EA24E0C88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5747" y="5396935"/>
            <a:ext cx="376712" cy="25562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4CB26BB-4C4D-0FBE-1D03-1BEE68D78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7767" y="4741892"/>
            <a:ext cx="3437496" cy="28926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809FF36-9A32-3888-BBD3-CD2E2DF898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84659" y="4105954"/>
            <a:ext cx="1545481" cy="22681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6A35D2F-774C-8831-DC22-350E71609E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8487" y="3073016"/>
            <a:ext cx="783713" cy="2464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C42CDE1-1231-F429-8629-36D75C9D60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94365" y="2729098"/>
            <a:ext cx="199303" cy="22275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76DCA86-87EA-85E6-EF80-9169DEEFC4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64376" y="2234152"/>
            <a:ext cx="199303" cy="66110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B4D8CA6-27BD-2C01-CADB-29AEA98B43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171" y="959827"/>
            <a:ext cx="993169" cy="2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60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For/While Loop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9187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for sequential traversal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Only implement collection-based iteration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for var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s = “he’,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s: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end=“ ”)  h 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l1 = [“eat”, “sleep”],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enumerate(l1):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0 eat 1 sleep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10, 2):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0 2 4 6 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d[‘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’]=12, d[‘ab’]=34,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d: print(“%s %d” %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end=‘ ’ )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12 ab 34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else is used with for loops, while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After for/while, executed only when loop is not terminated by break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While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Execute statements repeatedly until condition isn’t satisfied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while (condition): #() isn’t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neccessity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value: use quit value in condition when don’t use counter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pass 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pass and comment is that comment is ignored by interpreter, pass isn’t ignored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pass when programmer doesn’t know what code to write(can avoid error)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in function, class, loop, if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22DB323-0B2A-7AD5-8296-CE2F405497F5}"/>
              </a:ext>
            </a:extLst>
          </p:cNvPr>
          <p:cNvGrpSpPr/>
          <p:nvPr/>
        </p:nvGrpSpPr>
        <p:grpSpPr>
          <a:xfrm>
            <a:off x="5987609" y="2705791"/>
            <a:ext cx="3053518" cy="666187"/>
            <a:chOff x="4219575" y="2938462"/>
            <a:chExt cx="4496833" cy="9810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C39DAD-E989-9230-74D8-71B50B44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9575" y="2938462"/>
              <a:ext cx="3752850" cy="9810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9719A8-EB56-AD2A-14C4-7103D912D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2426" y="2938462"/>
              <a:ext cx="743982" cy="98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886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Else Statement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17204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Else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Decision-making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if (condition): #() isn’t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neccessity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else: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indentation, distinguish whether statement exists in if statement or not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if statement in list comprehension, can provide condition to functions/variables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means else if statement and used in form of if-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-else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Statement(Short Hand If Else Statement)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condition :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statement_If_True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else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statement_If_False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(This used in lambda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lambda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: &lt;state1&gt; if &lt;condition&gt; else &lt;state2&gt;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lambda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: &lt;state1&gt; if &lt;condition&gt; else ( &lt;state2&gt; if &lt;condition&gt; else &lt;state3&gt;) [state1: if, state2: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state3: else]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6AA1C74-4110-0C49-2749-D1DC34361773}"/>
              </a:ext>
            </a:extLst>
          </p:cNvPr>
          <p:cNvGrpSpPr/>
          <p:nvPr/>
        </p:nvGrpSpPr>
        <p:grpSpPr>
          <a:xfrm>
            <a:off x="8320411" y="1816240"/>
            <a:ext cx="3219450" cy="1365047"/>
            <a:chOff x="3714750" y="2419350"/>
            <a:chExt cx="4762500" cy="2019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8C984B-BFE4-6D37-C28F-95383C72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0" y="2419350"/>
              <a:ext cx="4762500" cy="2019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8EB43C-A0C8-667D-59A5-FC83AA8C6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025" y="3581400"/>
              <a:ext cx="2181225" cy="8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37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Case Statement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42607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Case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It’s introduced in Python 3.10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match parameter: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pattern1: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pattern2: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_: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#default code when above all cases are fail, _ is wildcard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case statement can be used with |, if, dictionary, class, sequence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match case statement with class, import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dataclasses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case statement, class name(para, ...) isn’t create instance and just compares instance argument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Benefits: Conciseness, Readability, Safety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D7EB5D77-B8FB-18CB-3189-FA257EB51711}"/>
              </a:ext>
            </a:extLst>
          </p:cNvPr>
          <p:cNvGrpSpPr/>
          <p:nvPr/>
        </p:nvGrpSpPr>
        <p:grpSpPr>
          <a:xfrm>
            <a:off x="9841190" y="2234152"/>
            <a:ext cx="1647400" cy="2152862"/>
            <a:chOff x="4401345" y="2821631"/>
            <a:chExt cx="3061239" cy="40005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120704B-DFD0-F87D-37E0-0BC596FCB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1345" y="2821631"/>
              <a:ext cx="3057525" cy="40005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EA8DC9F-08D3-3CE6-9659-FA1CF1B7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6059" y="3011353"/>
              <a:ext cx="1456525" cy="756884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B9E5C88-751C-D65B-CF5D-FBBC5D7014AB}"/>
              </a:ext>
            </a:extLst>
          </p:cNvPr>
          <p:cNvGrpSpPr/>
          <p:nvPr/>
        </p:nvGrpSpPr>
        <p:grpSpPr>
          <a:xfrm>
            <a:off x="7702939" y="1023703"/>
            <a:ext cx="2646517" cy="4557707"/>
            <a:chOff x="6322400" y="1015063"/>
            <a:chExt cx="2646517" cy="45577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6AA1C74-4110-0C49-2749-D1DC34361773}"/>
                </a:ext>
              </a:extLst>
            </p:cNvPr>
            <p:cNvGrpSpPr/>
            <p:nvPr/>
          </p:nvGrpSpPr>
          <p:grpSpPr>
            <a:xfrm>
              <a:off x="6328329" y="1015063"/>
              <a:ext cx="2640588" cy="1119609"/>
              <a:chOff x="3714750" y="2419350"/>
              <a:chExt cx="4762500" cy="20193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88C984B-BFE4-6D37-C28F-95383C72F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4750" y="2419350"/>
                <a:ext cx="4762500" cy="201930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88EB43C-A0C8-667D-59A5-FC83AA8C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96025" y="3581400"/>
                <a:ext cx="2181225" cy="857250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BF9976-8A4D-2D23-B8AE-90E5637C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2400" y="2162859"/>
              <a:ext cx="1876651" cy="1647169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40F3CBB-A726-2221-B759-9C9A5E2F5002}"/>
                </a:ext>
              </a:extLst>
            </p:cNvPr>
            <p:cNvGrpSpPr/>
            <p:nvPr/>
          </p:nvGrpSpPr>
          <p:grpSpPr>
            <a:xfrm>
              <a:off x="6322400" y="3840034"/>
              <a:ext cx="1955661" cy="1732736"/>
              <a:chOff x="1489346" y="2215549"/>
              <a:chExt cx="3676650" cy="3257550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151790C-4E6B-51F4-B5ED-97CAA194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9346" y="2215549"/>
                <a:ext cx="3676650" cy="325755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380A086E-E6E2-B69C-D395-160557C28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9807" y="2217016"/>
                <a:ext cx="1386189" cy="726979"/>
              </a:xfrm>
              <a:prstGeom prst="rect">
                <a:avLst/>
              </a:prstGeom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F1CE141-1498-CCEF-FE90-666EFB248FA1}"/>
              </a:ext>
            </a:extLst>
          </p:cNvPr>
          <p:cNvGrpSpPr/>
          <p:nvPr/>
        </p:nvGrpSpPr>
        <p:grpSpPr>
          <a:xfrm>
            <a:off x="4978604" y="3222222"/>
            <a:ext cx="2597854" cy="3386823"/>
            <a:chOff x="2298702" y="1409768"/>
            <a:chExt cx="4471350" cy="58293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E66413-3CA3-61B7-876E-B4D9023D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8702" y="1409768"/>
              <a:ext cx="4457700" cy="58293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AD44D93-1C07-5AD9-4F1C-943582F00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74402" y="1622642"/>
              <a:ext cx="329565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266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3012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 of statements that returns specific task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Benefits: increase code readability, reusability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(parameters):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return expression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(parameter: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-&gt;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“””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DocString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”””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return expression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Nested function used for protecting from thing happening outside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Anonymous function: function without name, implement using lambda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fun1 = lambda x : x*x*x, print(fun1(2))  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Pass by Reference and Pass by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Every variable name is reference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Update value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affects original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def fun1(x): x[0]=20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Reassignment value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doesn;t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affect to original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def fun1(x): x = [20, 30, 40] or def fun1(x): x = 20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of Function Arguments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Default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Parameter that assumes default value if value isn’t provided like def func1(x, y=10): 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Default arguments are filled from right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Keyword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Transfer argument name with value like func1(a=‘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Order of parameters is ignored like func1(a=‘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 and func1(b=‘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 have same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Positional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Arguments are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transfered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corresponding order of parameters like fun1(‘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2) and fun1(2,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have different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Arbitrary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(non-keyword arguments),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(keyword arguments) can pass variable number of arguments to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method and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Method: dependent on object, include self,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Function: independent, can have no parameter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6AA1C74-4110-0C49-2749-D1DC34361773}"/>
              </a:ext>
            </a:extLst>
          </p:cNvPr>
          <p:cNvGrpSpPr/>
          <p:nvPr/>
        </p:nvGrpSpPr>
        <p:grpSpPr>
          <a:xfrm>
            <a:off x="8716183" y="931330"/>
            <a:ext cx="3219450" cy="1365047"/>
            <a:chOff x="3714750" y="2419350"/>
            <a:chExt cx="4762500" cy="2019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8C984B-BFE4-6D37-C28F-95383C72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0" y="2419350"/>
              <a:ext cx="4762500" cy="2019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8EB43C-A0C8-667D-59A5-FC83AA8C6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025" y="3581400"/>
              <a:ext cx="2181225" cy="85725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9371D1F-EA72-11D2-346C-97DAACC634A5}"/>
              </a:ext>
            </a:extLst>
          </p:cNvPr>
          <p:cNvGrpSpPr/>
          <p:nvPr/>
        </p:nvGrpSpPr>
        <p:grpSpPr>
          <a:xfrm>
            <a:off x="8716183" y="2362108"/>
            <a:ext cx="3302743" cy="1296316"/>
            <a:chOff x="3581400" y="2438400"/>
            <a:chExt cx="5047685" cy="1981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E27181-E7F4-6402-CBFF-11CAABC78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00" y="2438400"/>
              <a:ext cx="5029200" cy="19812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8D39AF6-6FEB-87D8-4D94-833DED75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4360" y="3181287"/>
              <a:ext cx="3514725" cy="28575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72411F3-935F-B8A8-A0FE-82F0B2D6549C}"/>
              </a:ext>
            </a:extLst>
          </p:cNvPr>
          <p:cNvGrpSpPr/>
          <p:nvPr/>
        </p:nvGrpSpPr>
        <p:grpSpPr>
          <a:xfrm>
            <a:off x="8716183" y="3711559"/>
            <a:ext cx="2643188" cy="732549"/>
            <a:chOff x="3986212" y="2843212"/>
            <a:chExt cx="4227285" cy="117157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C627D2C-8063-C0E3-9DD1-FF5258D9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86212" y="2843212"/>
              <a:ext cx="4219575" cy="117157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8BB84F0-79FB-9233-6AE1-6975B1DAC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69667" y="2843212"/>
              <a:ext cx="1143830" cy="89758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0E62631-2B3C-C430-A841-2B4A012D036B}"/>
              </a:ext>
            </a:extLst>
          </p:cNvPr>
          <p:cNvGrpSpPr/>
          <p:nvPr/>
        </p:nvGrpSpPr>
        <p:grpSpPr>
          <a:xfrm>
            <a:off x="8716183" y="4490490"/>
            <a:ext cx="3290648" cy="864443"/>
            <a:chOff x="5636806" y="4206157"/>
            <a:chExt cx="5438775" cy="14287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EB0DF0D-8C75-F2D6-3B57-79BB5694B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6806" y="4206157"/>
              <a:ext cx="3933825" cy="142875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DB7ED75-8ABC-8B7D-77E7-E8484844B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70631" y="4206157"/>
              <a:ext cx="1504950" cy="8001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80811C-6B2E-732F-F57B-0C74A8AB5A76}"/>
              </a:ext>
            </a:extLst>
          </p:cNvPr>
          <p:cNvGrpSpPr/>
          <p:nvPr/>
        </p:nvGrpSpPr>
        <p:grpSpPr>
          <a:xfrm>
            <a:off x="9453775" y="5401926"/>
            <a:ext cx="833226" cy="1278424"/>
            <a:chOff x="5386387" y="2338387"/>
            <a:chExt cx="1421635" cy="218122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0F97084-04B0-2DBB-2906-0A66EC20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86387" y="2338387"/>
              <a:ext cx="1419225" cy="21812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623A1DE-CCE4-3B80-83D6-53673BCE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1797" y="4014787"/>
              <a:ext cx="276225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31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8956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User-defined blueprint or prototype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obj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#Create instance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Attributes are variables, always public, can be accessed using dot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Object(instance) consists of identity, attribute(state), method(behaviors)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initialization of attributes, use def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__(): ... [__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 is similar to constructor]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defining class without attributes, methods, insert pass keyword in class(For pass keyword, code of class is skipped)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representing object as string, use def __str__(): ... 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derived_name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3.x, class Test(object) == class Test (object is root of all classes)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__() of parent class in child class isn’t called, child class can’t use attributes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super()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objects that represent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Single Inheritance: 1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Multiple Inheritance: 1 child, n parents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Multilevel Inheritance: 1 grandchild, 1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Hierarchical Inheritance: 1&lt;=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Hybrid Inheritance: blend of 1&lt;= type of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__(double underscores) before attribute’s name, make variable to private(__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[&gt;=2 _ prefix, &lt;=1 _ suffix is replaced with _classname__val1]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_(single underscore) before attribute’s name, make variable to protected(only access in itself class or child class)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0807A5B-5536-0208-822E-F162FB1B2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348" y="1004383"/>
            <a:ext cx="2307892" cy="239443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A9A785AC-A498-C465-3199-A90C54228063}"/>
              </a:ext>
            </a:extLst>
          </p:cNvPr>
          <p:cNvGrpSpPr/>
          <p:nvPr/>
        </p:nvGrpSpPr>
        <p:grpSpPr>
          <a:xfrm>
            <a:off x="7102752" y="2950077"/>
            <a:ext cx="2029966" cy="2288855"/>
            <a:chOff x="3952875" y="1009650"/>
            <a:chExt cx="4291400" cy="48387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04D280-1D33-2E8A-5204-A6566E4BC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2875" y="1009650"/>
              <a:ext cx="4286250" cy="4838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96B147-2465-75E8-69F6-F1E9FE2E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6050" y="5173061"/>
              <a:ext cx="1038225" cy="60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449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438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class that contains 1&lt;= abstract methods is called abstract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abstract method is method that has declaration but doesn’t have implementation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Python doesn’t provide abstract class, import ABC(from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ABC works by decorating base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method as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abtract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registering concrete classes as implementation of abstract base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method becomes abstract when decorated with @abstractmethod (for @abstractmethod,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import ABC,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abstractmethod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(ABC):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@abstractmethod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overrided_name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(self):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pass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class child1_name(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overrided_name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(self):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direct subclassing), python class management is used to recognize Plugin implementation as implementing abstract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PluginBase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not use abs(using direct subclassing), possible that finding all implementations of plugin by asking base class for list of known child classes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Concrete class contains only normal methods, abstract class contains both(concrete, abstract)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Concrete class provides implementation of abstract methods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Instantiation of abstract base class is impossible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After Python 3.3, @abc.abstractproperty isn’t work. so use @abc.abstractmethod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2A4F6-49F1-7388-81DA-92F94843AA49}"/>
              </a:ext>
            </a:extLst>
          </p:cNvPr>
          <p:cNvGrpSpPr/>
          <p:nvPr/>
        </p:nvGrpSpPr>
        <p:grpSpPr>
          <a:xfrm>
            <a:off x="9998863" y="5015885"/>
            <a:ext cx="1914726" cy="1639556"/>
            <a:chOff x="4505325" y="2066925"/>
            <a:chExt cx="3181350" cy="27241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06B578-84AD-FFEF-A657-C5E56AD5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325" y="2066925"/>
              <a:ext cx="3181350" cy="272415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CA28DDB-67F9-252F-DEB0-DADC0F2CB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5950" y="4219575"/>
              <a:ext cx="1990725" cy="57150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1FCF875-C7A5-9766-C9EB-0DDC5F4C2F5C}"/>
              </a:ext>
            </a:extLst>
          </p:cNvPr>
          <p:cNvGrpSpPr/>
          <p:nvPr/>
        </p:nvGrpSpPr>
        <p:grpSpPr>
          <a:xfrm>
            <a:off x="7891289" y="5015885"/>
            <a:ext cx="1984633" cy="1616662"/>
            <a:chOff x="4529137" y="2152650"/>
            <a:chExt cx="3133725" cy="25527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7178601-15C4-CD99-ABAC-29934B67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137" y="2152650"/>
              <a:ext cx="3133725" cy="25527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02E4471-C096-59F3-DD21-B1FFED3DF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909" y="2398446"/>
              <a:ext cx="590551" cy="600075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057FD85-B8E5-D526-BCDE-86348A264763}"/>
              </a:ext>
            </a:extLst>
          </p:cNvPr>
          <p:cNvGrpSpPr/>
          <p:nvPr/>
        </p:nvGrpSpPr>
        <p:grpSpPr>
          <a:xfrm>
            <a:off x="6136335" y="4669556"/>
            <a:ext cx="1632013" cy="1962991"/>
            <a:chOff x="2686535" y="2291409"/>
            <a:chExt cx="1776855" cy="2137208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7823736-7FD8-58B5-651E-AED46604E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0034"/>
            <a:stretch/>
          </p:blipFill>
          <p:spPr>
            <a:xfrm>
              <a:off x="2686535" y="3983696"/>
              <a:ext cx="1773375" cy="44492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E41E511-BE95-A19B-F5E0-470323DA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13947" y="4141650"/>
              <a:ext cx="849443" cy="186009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67D9793-4D02-D0C7-F255-628E75A12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9479"/>
            <a:stretch/>
          </p:blipFill>
          <p:spPr>
            <a:xfrm>
              <a:off x="2690015" y="2291409"/>
              <a:ext cx="1773375" cy="1808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63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Exception Handling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9362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 error: stop execution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Exception: change normal flow of program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Exception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encounter syntax error like misspelled keyword, missing colon,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operation or function is applied to object of wrong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variable or function name isn’t found in current scope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out of range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key isn’t found in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invalid argument or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AttributeError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access non-exist attribute or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I/O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ZeroDivisionError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divide zero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ImportError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fail to find or load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Handling Exception using try, except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try: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except [Error]: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else: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finally: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else is used end of except statement and executed only if try clause doesn’t raise exception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finally statements always be executed after try, except blocks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raise statement allows to force specific exception to occur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Advantage: improved program reliability, simplified error handling, cleaner code, easier debugging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Disadvantage: performance overhead, increased code complexity, possible security risks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2A34E45-CEC9-43FA-69F8-9B6918D97BCA}"/>
              </a:ext>
            </a:extLst>
          </p:cNvPr>
          <p:cNvGrpSpPr/>
          <p:nvPr/>
        </p:nvGrpSpPr>
        <p:grpSpPr>
          <a:xfrm>
            <a:off x="3849185" y="3912190"/>
            <a:ext cx="1832462" cy="1241633"/>
            <a:chOff x="4605337" y="2419350"/>
            <a:chExt cx="2981325" cy="2020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351E67-322E-5561-2054-F230388A1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337" y="2419350"/>
              <a:ext cx="2981325" cy="20193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B7EB786-27E8-571F-B7F1-F5042484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5037" y="3925075"/>
              <a:ext cx="1571625" cy="51435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222101-5B2F-BFC2-D0FE-80137A1DA056}"/>
              </a:ext>
            </a:extLst>
          </p:cNvPr>
          <p:cNvGrpSpPr/>
          <p:nvPr/>
        </p:nvGrpSpPr>
        <p:grpSpPr>
          <a:xfrm>
            <a:off x="7852567" y="5111248"/>
            <a:ext cx="3931773" cy="1286488"/>
            <a:chOff x="4640727" y="2847975"/>
            <a:chExt cx="6934200" cy="226889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83C0BB8-8EF5-5CA8-B848-5985DF1F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3437" y="2847975"/>
              <a:ext cx="2905125" cy="116205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62B2165-D82B-E185-0A8E-08DB7EBE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727" y="4021491"/>
              <a:ext cx="6934200" cy="1095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221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17588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Each line is terminated with EOL(End Of Line) like comma, newline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file has no terminator for line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Advantage: Versatility, Flexibility, User-friendly, Cross-platform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Disadvantage: Error-prone, Security risks, Complexity, Performance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Open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f = open(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r”filename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“mode”) [r is used for preventing to be treated as special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r: open existing file for 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w: open existing file for write(If already contains data, override data and if file isn’t exist, create file)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a: open existing file for append(not override), Create file if file isn’t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r+: read and write, override data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w+: read and write, override data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a+: read and append, not override(Create file if file isn’t exist)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for loop like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file: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(length)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()) or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(5))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with statement like with open(“test.txt”) as file: data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print(data)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()[Read 1 line]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file.readlines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()[Read all line]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Creating and 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write() like f = open(‘test.txt’, ‘w’),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with() and write() like with open(‘test.txt’, ‘w’) as f: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writelines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‘\n’ is treated as special character of 2 bytes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rstrip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strip each line of file off spaces from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lstrip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strip each line of file off spaces from left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Close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file.close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B8EC5D-C781-E850-8F6C-2AEEB39AA287}"/>
              </a:ext>
            </a:extLst>
          </p:cNvPr>
          <p:cNvGrpSpPr/>
          <p:nvPr/>
        </p:nvGrpSpPr>
        <p:grpSpPr>
          <a:xfrm>
            <a:off x="6174244" y="2626365"/>
            <a:ext cx="1494931" cy="921292"/>
            <a:chOff x="5088764" y="4222482"/>
            <a:chExt cx="3307523" cy="203835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E341854-BBA4-ACA5-4493-C5601A04F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0637" y="4222482"/>
              <a:ext cx="3295650" cy="11430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01E4CDD-3CD4-2E33-51E5-16D6D05A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8764" y="5365482"/>
              <a:ext cx="1781174" cy="89535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B1C2A9F-28F5-C810-6ABB-BD79CF695555}"/>
              </a:ext>
            </a:extLst>
          </p:cNvPr>
          <p:cNvGrpSpPr/>
          <p:nvPr/>
        </p:nvGrpSpPr>
        <p:grpSpPr>
          <a:xfrm>
            <a:off x="7040847" y="945226"/>
            <a:ext cx="4727147" cy="1155736"/>
            <a:chOff x="5964062" y="955174"/>
            <a:chExt cx="4961368" cy="12130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1A72E9D-63F9-0CEF-58F5-058E4A71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4062" y="955174"/>
              <a:ext cx="3063771" cy="77387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BE72394-EAD1-A601-4E9A-1F6DA7A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4062" y="1722125"/>
              <a:ext cx="1788786" cy="34887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7D5431F-AB2F-0D24-A295-D9716E0B9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2467" y="958920"/>
              <a:ext cx="1902963" cy="6343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5E7360-1461-E5C6-A5D2-AE453B158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9587" y="1603629"/>
              <a:ext cx="919766" cy="56454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E6A254A-B4E0-9DA2-A2EB-D2FA1A2B526A}"/>
              </a:ext>
            </a:extLst>
          </p:cNvPr>
          <p:cNvGrpSpPr/>
          <p:nvPr/>
        </p:nvGrpSpPr>
        <p:grpSpPr>
          <a:xfrm>
            <a:off x="1950443" y="5777642"/>
            <a:ext cx="4345637" cy="820398"/>
            <a:chOff x="3590925" y="2943225"/>
            <a:chExt cx="6600825" cy="1246148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24AF469-D8A3-2DA9-E6FB-4E4472E8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0925" y="2943225"/>
              <a:ext cx="5010150" cy="97155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44362851-210B-D1E8-2A91-77939C1E2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90925" y="3922673"/>
              <a:ext cx="6600825" cy="2667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FBB1281-0788-E026-302D-685832CE3D2F}"/>
              </a:ext>
            </a:extLst>
          </p:cNvPr>
          <p:cNvGrpSpPr/>
          <p:nvPr/>
        </p:nvGrpSpPr>
        <p:grpSpPr>
          <a:xfrm>
            <a:off x="7695216" y="2612857"/>
            <a:ext cx="4324679" cy="4043875"/>
            <a:chOff x="7413609" y="2446323"/>
            <a:chExt cx="4504590" cy="4212104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2D01D5A-3DCD-3EAD-0869-9596C3BF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13609" y="2446323"/>
              <a:ext cx="2832640" cy="421210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28DF617-D479-610B-B991-8A9AF16A9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41002" y="2446323"/>
              <a:ext cx="2477197" cy="111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2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Overloading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31434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Operator Overloading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Giving extended meaning beyond predefined operational meaning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Shows different behavior for objects of different classes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overload all existing operators, but can’t create new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function or magic function is automatically invoked like __add__ when using +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operator overloading, must redefine special function or magic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overload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operator(and, or, not) by __and__, __or__, __not__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7E5B4BF-ECCC-1961-D23B-BDC68CBF8A30}"/>
              </a:ext>
            </a:extLst>
          </p:cNvPr>
          <p:cNvGrpSpPr/>
          <p:nvPr/>
        </p:nvGrpSpPr>
        <p:grpSpPr>
          <a:xfrm>
            <a:off x="8969663" y="1090142"/>
            <a:ext cx="2836056" cy="3039071"/>
            <a:chOff x="3900487" y="1076325"/>
            <a:chExt cx="4391025" cy="47053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424D23-8D02-2493-1A07-E559AB1F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0487" y="1076325"/>
              <a:ext cx="4391025" cy="470535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3E7F70F-6DC7-EB5C-B614-64F90628F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5057" y="1534464"/>
              <a:ext cx="933450" cy="1800225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17665658-BFF6-1F57-8A18-A189D3B4C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63" y="2446323"/>
            <a:ext cx="1823484" cy="300601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D9A855D-E54E-3EF7-97D7-370C0E08C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335" y="2446323"/>
            <a:ext cx="1500524" cy="21812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EC5C9CE-4438-1E69-219D-447779D7A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047" y="2446323"/>
            <a:ext cx="1709084" cy="416272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F4576E0-F84D-FD47-AB71-0B68EBB35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4320" y="2446323"/>
            <a:ext cx="1441064" cy="1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50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83607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with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exception handling to make code cleaner and more readable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with open(“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“mode”) as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When using with statement,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file.close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isn’t needed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with statement itself ensures proper acquisition and release of resources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not use with statement, must close file for applying modification of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use with statement in user-defined objects, add __enter__() and __exit()__ in object methods(Context Manager)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as soon as execution with statement, instance is created and __enter__() is called(return file descriptor)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code inside with statement is executed, __exit__() is called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contextlib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support with statement in user-defined objects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yield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Suspends execution of function and sends value back to caller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Retain state to enable function to resume where it left off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yield when want to iterate over a sequence and don’t want to store entire sequence in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generators(generator function is defined like normal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def contains yield, function automatically becomes generator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return and yield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send value back to caller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Yield produce a sequence of values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3089309-E4DB-4AE6-D166-DFE258717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782" y="1453724"/>
            <a:ext cx="2885022" cy="2322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E9FA40-47BB-1FA3-040B-A0CDC4D7D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782" y="1047235"/>
            <a:ext cx="2309356" cy="33468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34EB483-CD47-45C5-7905-44BE166B8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728" y="3858413"/>
            <a:ext cx="2468516" cy="275063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F8523841-8C35-B13F-5C3E-E93A62E46312}"/>
              </a:ext>
            </a:extLst>
          </p:cNvPr>
          <p:cNvGrpSpPr/>
          <p:nvPr/>
        </p:nvGrpSpPr>
        <p:grpSpPr>
          <a:xfrm>
            <a:off x="6460978" y="4282571"/>
            <a:ext cx="2468517" cy="2302308"/>
            <a:chOff x="4186237" y="1647825"/>
            <a:chExt cx="3819525" cy="356235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B37B785-128C-D5C4-34A1-D84E3516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6237" y="1647825"/>
              <a:ext cx="3819525" cy="356235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26679A0-F838-0592-F9B2-3EF53347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6275" y="2456636"/>
              <a:ext cx="409575" cy="2733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764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117504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Reading and Writing CSV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CSV(Comma Separated Values) is the most common import/export format for spreadsheet, DB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handling csv file, import csv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opening file, use open()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reading,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csv.reader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csv.reader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dialect=‘excel’,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fmtparams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writing,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dialect=‘excel’,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fmtparams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(fields): write single 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(rows): write multiple 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csv.DictWriter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fieldnames,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restval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extrasaction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=‘raise’, dialect=‘excel’,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wrtieheader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write 1st row of file using specified fieldnames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write all rows, only value of dictionary is written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073DE5C-B6BE-1937-CBDE-175B10020323}"/>
              </a:ext>
            </a:extLst>
          </p:cNvPr>
          <p:cNvGrpSpPr/>
          <p:nvPr/>
        </p:nvGrpSpPr>
        <p:grpSpPr>
          <a:xfrm>
            <a:off x="8091124" y="950963"/>
            <a:ext cx="3708120" cy="1568069"/>
            <a:chOff x="7366280" y="1828868"/>
            <a:chExt cx="5901398" cy="2495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127C70-DBEB-B20B-F48F-0C8160AF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6280" y="1828868"/>
              <a:ext cx="3905250" cy="24955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8F2000-E93D-B9EB-C728-30A40134B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67428" y="1854678"/>
              <a:ext cx="2000250" cy="120015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1B1B18-46EC-A4D9-0A2F-B9D8FEE6B2E3}"/>
              </a:ext>
            </a:extLst>
          </p:cNvPr>
          <p:cNvGrpSpPr/>
          <p:nvPr/>
        </p:nvGrpSpPr>
        <p:grpSpPr>
          <a:xfrm>
            <a:off x="7883230" y="2652029"/>
            <a:ext cx="3939019" cy="3373879"/>
            <a:chOff x="-789419" y="0"/>
            <a:chExt cx="6638926" cy="568642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81C2525-E53F-1793-4529-ECB9A89BB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89419" y="0"/>
              <a:ext cx="6638925" cy="568642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A552D26-00C3-82C2-4747-B980BAE7F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4721" y="2026360"/>
              <a:ext cx="2664786" cy="1725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845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7779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that returns iterator(generator object,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using yield 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Defined like normal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def contains yield, function automatically becomes generator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yield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objects are used by calling next() of generator object or using generator object in for in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FB840B1-F4EF-66FC-5D6D-6EABBFDBC4D5}"/>
              </a:ext>
            </a:extLst>
          </p:cNvPr>
          <p:cNvGrpSpPr/>
          <p:nvPr/>
        </p:nvGrpSpPr>
        <p:grpSpPr>
          <a:xfrm>
            <a:off x="8182258" y="963304"/>
            <a:ext cx="2255308" cy="1654224"/>
            <a:chOff x="3933825" y="1843087"/>
            <a:chExt cx="4324350" cy="31718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682DE9-2E21-97D8-BA6A-D47EDBBA7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3825" y="1843087"/>
              <a:ext cx="4324350" cy="31718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47A380-D2D8-598A-5673-ED5291594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5750" y="1843087"/>
              <a:ext cx="352425" cy="866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7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998826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wrap another function in order to extend behavior of wrapped function without permanently modifying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Closure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 object that remembers values in enclosing scopes even if not present in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nested structure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Condition: nested function uses attributes or methods of parent function, parent class returns nested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__closure__, can know what variables are stored inside closure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Useful in data hiding, reducing global variables, avoiding needless use of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class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Functions are first class objects that means that functions can be used or passed as arguments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Properties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 is instance of object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store function in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pass function as parameter to another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return function from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store in data structure such as lists, hash tables,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@deco_name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def fun1_name():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fun1_name():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fun1_name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(fun1_name)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fun1_name function is used as parameter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decorator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wrapped function uses 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to passes  tuple of positional arguments or dictionary arguments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Chaining Decorators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Decorating function with multiple decorators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@deco1, @deco2, def fun1(): == deco1(deco2(fun1))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Attaching data to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attach_data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func.data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5B712445-082F-0A28-1990-9CA77B9193FD}"/>
              </a:ext>
            </a:extLst>
          </p:cNvPr>
          <p:cNvGrpSpPr/>
          <p:nvPr/>
        </p:nvGrpSpPr>
        <p:grpSpPr>
          <a:xfrm>
            <a:off x="9490740" y="2166497"/>
            <a:ext cx="1201994" cy="1032899"/>
            <a:chOff x="7825695" y="932854"/>
            <a:chExt cx="2106022" cy="1809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32F9FA-45EF-A38F-8BDC-D80E6DED1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5695" y="932854"/>
              <a:ext cx="2105025" cy="18097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1CEB4E-1538-A414-49A0-7913F08D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2117" y="1861130"/>
              <a:ext cx="609600" cy="5715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383FFE7-8CF6-3B2E-7044-31A9B1DE710A}"/>
              </a:ext>
            </a:extLst>
          </p:cNvPr>
          <p:cNvGrpSpPr/>
          <p:nvPr/>
        </p:nvGrpSpPr>
        <p:grpSpPr>
          <a:xfrm>
            <a:off x="5021025" y="2970535"/>
            <a:ext cx="3368826" cy="1353883"/>
            <a:chOff x="4607065" y="3352530"/>
            <a:chExt cx="7191375" cy="289010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143698-2F92-085C-08E1-33F22835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7065" y="3356564"/>
              <a:ext cx="7191375" cy="28860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67D30FD-75C6-6884-2ECD-65E9484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08800" y="3352530"/>
              <a:ext cx="4889640" cy="53031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65EF80A-BC63-2D7F-0E54-09FB44D74BBF}"/>
              </a:ext>
            </a:extLst>
          </p:cNvPr>
          <p:cNvGrpSpPr/>
          <p:nvPr/>
        </p:nvGrpSpPr>
        <p:grpSpPr>
          <a:xfrm>
            <a:off x="10753468" y="2155609"/>
            <a:ext cx="1199868" cy="1043787"/>
            <a:chOff x="4924425" y="2409825"/>
            <a:chExt cx="2343150" cy="203835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1AA04D5-31A0-5521-E838-2456688F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4425" y="2409825"/>
              <a:ext cx="2343150" cy="20383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9F3F063-0DAF-EC94-E036-5519CF81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859" y="2416888"/>
              <a:ext cx="447675" cy="37147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CB33779-FB3C-0E13-C051-F2244AF80546}"/>
              </a:ext>
            </a:extLst>
          </p:cNvPr>
          <p:cNvGrpSpPr/>
          <p:nvPr/>
        </p:nvGrpSpPr>
        <p:grpSpPr>
          <a:xfrm>
            <a:off x="9509128" y="3270337"/>
            <a:ext cx="2425046" cy="3160656"/>
            <a:chOff x="3500437" y="38100"/>
            <a:chExt cx="5203407" cy="678180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09ED303F-C9B9-9732-7B74-8A7D98CC8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0437" y="38100"/>
              <a:ext cx="5191125" cy="678180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8CD9AD6-03E0-4EDD-7C18-6FDE80408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3149" y="3429000"/>
              <a:ext cx="3450695" cy="774142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4C09FF1-538E-88DA-7845-1AF4DE4D5151}"/>
              </a:ext>
            </a:extLst>
          </p:cNvPr>
          <p:cNvGrpSpPr/>
          <p:nvPr/>
        </p:nvGrpSpPr>
        <p:grpSpPr>
          <a:xfrm>
            <a:off x="8514310" y="2166497"/>
            <a:ext cx="923854" cy="2402888"/>
            <a:chOff x="3369894" y="910991"/>
            <a:chExt cx="2028825" cy="527685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4AF1F86-6C2E-2AB5-2496-3D15A8A4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69894" y="910991"/>
              <a:ext cx="2028825" cy="527685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755C3E8-D846-9164-4517-C88C93B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0699" y="4141907"/>
              <a:ext cx="466725" cy="6000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3006952-0826-6C5E-DD9B-8C1EF4A3F8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29473" y="931064"/>
            <a:ext cx="1567915" cy="11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19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852620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Decorator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paramters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@decorator(params)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(decorator(params))(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 as decorator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def __call__(self,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for defining decorator as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Monkey Patching(Dynamic behavior)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Dynamic(or runtime) modifications of class or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@staticmethod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to do work without any instances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 that is bound to class and not object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Can’t access or modify class state(instance)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class and doesn’t receive implicit first argument(self)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Returns static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@staticmethod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def fun(arg1, arg2, ...):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1BF6636-A3C2-6A9C-93A1-66F88C724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763" y="932276"/>
            <a:ext cx="2773078" cy="12851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F139890-BD3F-AB63-8CC9-9A046078D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923" y="932276"/>
            <a:ext cx="1579768" cy="168349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9E4803F-5731-B0D3-E290-0CDBC0F81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191" y="932276"/>
            <a:ext cx="2321780" cy="208242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B141F229-02B1-7F6D-9104-F74E88632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059" y="2279439"/>
            <a:ext cx="1646030" cy="20476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E3DC56F-2908-4A50-BB29-8A7636387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9589" y="2675595"/>
            <a:ext cx="1909009" cy="197317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58F662A-00E2-EF2F-75CE-769506C86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291" y="3092351"/>
            <a:ext cx="2475090" cy="207372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220EEEC-3A96-658C-8925-B4DD48FB7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619" y="4714691"/>
            <a:ext cx="2342329" cy="1960589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A57FF65F-24C0-306D-2510-13508B1147FF}"/>
              </a:ext>
            </a:extLst>
          </p:cNvPr>
          <p:cNvGrpSpPr/>
          <p:nvPr/>
        </p:nvGrpSpPr>
        <p:grpSpPr>
          <a:xfrm>
            <a:off x="4888065" y="4402266"/>
            <a:ext cx="2116205" cy="1503114"/>
            <a:chOff x="539229" y="3343343"/>
            <a:chExt cx="5082774" cy="3610230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CA2A38C8-F03C-083D-4921-8C39E63A743A}"/>
                </a:ext>
              </a:extLst>
            </p:cNvPr>
            <p:cNvGrpSpPr/>
            <p:nvPr/>
          </p:nvGrpSpPr>
          <p:grpSpPr>
            <a:xfrm>
              <a:off x="539229" y="3343343"/>
              <a:ext cx="5067300" cy="3610230"/>
              <a:chOff x="539229" y="3343343"/>
              <a:chExt cx="5067300" cy="3610230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7A59D213-AB8F-4FBD-4149-14DDC490F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229" y="3343343"/>
                <a:ext cx="4105275" cy="981075"/>
              </a:xfrm>
              <a:prstGeom prst="rect">
                <a:avLst/>
              </a:pr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0837C2B-E1EA-BC27-86D0-FB4F2EA06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9229" y="4277048"/>
                <a:ext cx="5067300" cy="2676525"/>
              </a:xfrm>
              <a:prstGeom prst="rect">
                <a:avLst/>
              </a:prstGeom>
            </p:spPr>
          </p:pic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7136940-A20A-D8A2-6D2B-B86E0F7A5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9753" y="5624769"/>
              <a:ext cx="2762250" cy="285750"/>
            </a:xfrm>
            <a:prstGeom prst="rect">
              <a:avLst/>
            </a:prstGeom>
          </p:spPr>
        </p:pic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049F18F5-8102-42DD-F408-F6C68BAEDC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291" y="5238930"/>
            <a:ext cx="2078215" cy="14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56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319361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 that is bound to class and not object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Inbuilt function, returns class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@classmethod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arg1,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arg2, ...):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Be called by class or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betweeen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takes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(class) as first parameter,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need no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access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modifiy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class state,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can’t do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get class’s attribute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class’s attribute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Why use @staticmethod and @classmethod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class’s method must create instance for call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@staticmethod and @classmethod aren’t create instance for call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Without creating function object, can call function by using class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@classmethod refers and manipulates common variables of class thus control instance of this class in batches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@classmethod is used for wrapping constructor(for creating various form of constructor)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(python doesn’t support method overloading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EE58787-E029-C055-5B64-61944041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112" y="931843"/>
            <a:ext cx="1944158" cy="910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3974B8-77AB-4A69-F733-62BEE91F8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449" y="931843"/>
            <a:ext cx="1765465" cy="1479533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E047ED74-A36A-9A8E-F836-EA87BFD0E29B}"/>
              </a:ext>
            </a:extLst>
          </p:cNvPr>
          <p:cNvGrpSpPr/>
          <p:nvPr/>
        </p:nvGrpSpPr>
        <p:grpSpPr>
          <a:xfrm>
            <a:off x="8421093" y="931843"/>
            <a:ext cx="2037920" cy="1626664"/>
            <a:chOff x="-6050552" y="966790"/>
            <a:chExt cx="5286375" cy="421957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C9AB964-2EEC-2DE5-3BFE-11DE8A9B7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50552" y="966790"/>
              <a:ext cx="5286375" cy="42195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97C23CB-EDC0-B1C6-0B19-50A3018C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29565" y="2124874"/>
              <a:ext cx="2562225" cy="30480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EB7B32E-0942-5057-A921-C95FC647660C}"/>
              </a:ext>
            </a:extLst>
          </p:cNvPr>
          <p:cNvGrpSpPr/>
          <p:nvPr/>
        </p:nvGrpSpPr>
        <p:grpSpPr>
          <a:xfrm>
            <a:off x="9017727" y="2580848"/>
            <a:ext cx="2952230" cy="2456520"/>
            <a:chOff x="-3007505" y="2624747"/>
            <a:chExt cx="7658100" cy="637222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E1256F0-647B-EF61-D28B-4E0D062F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007505" y="2624747"/>
              <a:ext cx="7658100" cy="637222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EBC960B-91D0-F3A5-A702-D901D34A2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2813" y="7979992"/>
              <a:ext cx="941792" cy="822410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C5C2AD1-9A23-6076-5C31-C47A0D6887FD}"/>
              </a:ext>
            </a:extLst>
          </p:cNvPr>
          <p:cNvGrpSpPr/>
          <p:nvPr/>
        </p:nvGrpSpPr>
        <p:grpSpPr>
          <a:xfrm>
            <a:off x="7146071" y="4284104"/>
            <a:ext cx="1815725" cy="2377990"/>
            <a:chOff x="-5933526" y="699545"/>
            <a:chExt cx="4829175" cy="632460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425CBB6-B707-1C29-6454-B1AC8352E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5933526" y="699545"/>
              <a:ext cx="4829175" cy="632460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2756298-7441-9609-8CEE-93DF62C0B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671089" y="4206157"/>
              <a:ext cx="533400" cy="942975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52F0559D-1558-86CE-A382-79E87E5EF4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945" y="4638845"/>
            <a:ext cx="2114970" cy="205553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FE30F37-9643-5C2B-261F-18249D4861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2664" y="4626754"/>
            <a:ext cx="3322723" cy="20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13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380591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Garbage collector: process that interpreter frees up memory when not in use to make it available for other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use garbage collector,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(No. of allocation – No. of deallocation) &gt;= threshold of garbage collector, garbage collector will 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checking threshold,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gc.get_threshold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setting threshold,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gc.set_threshold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manual garbage collection,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gc.collect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deactivating garbage collector,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gc.disable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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gc.enable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Reference counting: number of times that object is referenced by other objects(0: object is deallocated)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x = 10 (integer object 10 is assigned to variable 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Methods, references are stored in stack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Allocation happens on contiguous block of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Handled by compiler using predefined routines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Heap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All value objects are stored in private heap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Allocated during execution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variables are global or located outside of function or method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0CB731-9C34-2B46-D7A0-86EAF434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716" y="956733"/>
            <a:ext cx="2046817" cy="17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0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97144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built-in function and libraries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like map(), built-in functions are implemented in 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keys for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sorted(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idiomatic code for optimizing loops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helloworld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‘’.join([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evens = [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range(10) if i%2 == 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(slow version: while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&lt;10: if i%2 == 0: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evens:append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+=1 )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v = ‘world’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s = ‘hello %s !’ %v ( slow version: s = ‘hello ’ + v + ‘ !’)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xrange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instead of range()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multiple assignment to 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3, 5, x, y = y, 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local variables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obj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TestClass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obj.func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range(10):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# faster than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obj.func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0CB731-9C34-2B46-D7A0-86EAF434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716" y="956733"/>
            <a:ext cx="2046817" cy="17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70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33205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Design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6872670-5DC2-4E16-A076-B14E63F4FB34}"/>
              </a:ext>
            </a:extLst>
          </p:cNvPr>
          <p:cNvSpPr/>
          <p:nvPr/>
        </p:nvSpPr>
        <p:spPr>
          <a:xfrm rot="18900000">
            <a:off x="-1058879" y="1901664"/>
            <a:ext cx="7250364" cy="16818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effectLst>
                  <a:glow rad="50800">
                    <a:schemeClr val="tx1"/>
                  </a:glow>
                  <a:outerShdw blurRad="38100" dir="900000" algn="tl">
                    <a:srgbClr val="000000">
                      <a:alpha val="43137"/>
                    </a:srgbClr>
                  </a:outerShdw>
                </a:effectLst>
              </a:rPr>
              <a:t>Modifying</a:t>
            </a:r>
            <a:endParaRPr lang="ko-KR" altLang="en-US" sz="9600" b="1" dirty="0">
              <a:effectLst>
                <a:glow rad="50800">
                  <a:schemeClr val="tx1"/>
                </a:glow>
                <a:outerShdw blurRad="38100" dir="9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228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Concept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23883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Oriented Programming Concept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Concept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Logical entity that contains attribute(public variable) and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access attribute, use dot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Consists of state(attribute), behavior(method), identity(unique 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Polymorphism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Having many forms using overriding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Encapsulation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Wrapping data and method that work on data with one unit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 class(base class), child class(derived class)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Provide reusability of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Single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Multilevel Inheritance: a derived class to inherit properties from immediate parent class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which in turn inherits properties from his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Hierarchical inheritance: more than one derived class to inherit properties from a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Multiple Inheritance: one derived class to inherit properties from more than one base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Abstraction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Hide unnecessary code details from user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Achieved by creating abstract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self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to current object(not keyword)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Instance of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parameter of instance method and constructor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modify object’s properties and execute tasks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use another parameter name in place of self(but using self increases readability of code)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1DB7D3F-1D08-F27E-42CA-2B29DED50B0F}"/>
              </a:ext>
            </a:extLst>
          </p:cNvPr>
          <p:cNvGrpSpPr/>
          <p:nvPr/>
        </p:nvGrpSpPr>
        <p:grpSpPr>
          <a:xfrm>
            <a:off x="9386780" y="952682"/>
            <a:ext cx="2498725" cy="2073257"/>
            <a:chOff x="3457575" y="1236648"/>
            <a:chExt cx="5276850" cy="437833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2B59AB-9009-33A4-EED6-EA24FB106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7575" y="1243012"/>
              <a:ext cx="5276850" cy="43719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CB98F0C-0417-F6F6-729A-00BADE91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1275" y="1236648"/>
              <a:ext cx="2343150" cy="12096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007A12D-559A-4399-5441-BC6F4CF12054}"/>
              </a:ext>
            </a:extLst>
          </p:cNvPr>
          <p:cNvGrpSpPr/>
          <p:nvPr/>
        </p:nvGrpSpPr>
        <p:grpSpPr>
          <a:xfrm>
            <a:off x="9382821" y="3154791"/>
            <a:ext cx="2321814" cy="3501752"/>
            <a:chOff x="2783586" y="1254715"/>
            <a:chExt cx="4547152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CE31F9-47C3-F0FF-C3EF-0EA27DA5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3586" y="1254715"/>
              <a:ext cx="4547152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9BFF53-CD5F-66FD-2C1A-A3886956C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3073" y="2026360"/>
              <a:ext cx="1619250" cy="1390650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F736F218-AF80-E6C1-FC32-3FD331855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150" y="5470453"/>
            <a:ext cx="2533540" cy="9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8634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input(prompt)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 takes user input and converts “string”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input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called,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stop and wait user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returned object is &lt;class ‘str’&gt;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2.x, automatically convert input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Vulnerability: variable/function name as parameter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3.x, explicitly convert input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raw_input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(prompt)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old version(python 2.x), it similar input() in Python 3.x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method is same as input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split(), map(), get multiple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split() is used to separate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input().split(separator,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separator: delimiter(default: white space)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number(default: -1(no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empty in (), white space is separator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map() is used to convert string to int or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map object(iterator)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map(fun,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fun: function to which map passes each elements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which is to be mapped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 y = input(), input()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 y = input(“enter 2 values: “).split() # input value: 2,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print(x) # print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print(y) # print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m, n = map(int, input().split())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273E3095-1718-67A5-787F-7BEB60CE7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001" y="999820"/>
            <a:ext cx="3581400" cy="56197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F6FB22B-3393-1E29-79D1-641C74DAF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001" y="1602771"/>
            <a:ext cx="3647923" cy="19233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C7BF31-43E9-9B00-DE23-245147DED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820" y="3745252"/>
            <a:ext cx="2140247" cy="1106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500884-CB1B-DD19-58F0-1F7E73BD3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974" y="3741172"/>
            <a:ext cx="2376037" cy="495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96EA42-04AB-9DE1-A591-F5707C3ED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820" y="4878820"/>
            <a:ext cx="3192233" cy="79201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25F5284-20C1-60A8-0D43-8B78425403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820" y="5703697"/>
            <a:ext cx="3186187" cy="7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2312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from stdin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import sys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get input from command line and internally call input(), automatically add ‘\n’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Reading multiple files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with providing file names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with command line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Integer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C23D3B6-34FB-C7C9-2977-02BA8D8AE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58" y="953983"/>
            <a:ext cx="1743076" cy="12144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3363B-16F1-0FC3-C54A-914A7EC2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897" y="2225628"/>
            <a:ext cx="3957806" cy="899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49EA7C-C361-8FE5-B425-5702A757E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93" y="2234152"/>
            <a:ext cx="2350240" cy="89147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A6162CC-D6FB-C6E7-4E16-CC4E90F64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40" y="3253914"/>
            <a:ext cx="1678414" cy="167296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1235F24-F019-BEA4-9795-1B50D7C74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461" y="3241465"/>
            <a:ext cx="4185667" cy="167296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3DC7150-8232-BB1D-4AD3-4AF16FF24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140" y="4980161"/>
            <a:ext cx="7284406" cy="11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9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06955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Datatype of 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= “hello”  &lt;class ‘str’&gt;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b = 10  &lt;class ‘int’&gt;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 = 11.2  &lt;class ‘float’&gt;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d = (“val1”, “val2”, “val3”)  &lt;class ‘tuple’&gt;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 = {“val1”:1, “val2”:2, “val3”:3}  &lt;class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 = [“val1”, “val2”, “val3”]  &lt;class ‘list’&gt;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Character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loop(if-else) statement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string indexing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input()[0]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input()[2]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input()[-1]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f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input() vs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can’t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escape character,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read escape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 can’t read input data by limiting string length,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read input data by limiting string length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Fast I/O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get_ints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map(int,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().strip().split())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a, b, c, 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get_ints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().strip()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string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Adding buffered IO code before submission code to make output faster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io.BytesIO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 implements common interface(file-like object)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 have internal pointer, every call of read(n) pointer advances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atexit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 provides simple interface to register function to be called when program closes down normally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input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io.BytesIO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os.fstat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(0).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)).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readline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s = input().decode()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sys.stdout.write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(str(n)+”\n”)#integer, write(s)#string, write(“ “.join(map(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str,arr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))+”\n”) #array(list)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6905C9C-B0BB-5A53-A90D-FB918D2F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611" y="3180044"/>
            <a:ext cx="2433638" cy="3429001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B72D7E-CA02-F8C2-EBF3-D1F31F996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66880"/>
              </p:ext>
            </p:extLst>
          </p:nvPr>
        </p:nvGraphicFramePr>
        <p:xfrm>
          <a:off x="4381656" y="1062942"/>
          <a:ext cx="478904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type() gets return value’s type of variable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input(“enter:”), print(type(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 &lt;class ‘str’&gt;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int(input(“enter:”)), print(type(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 &lt;class ‘int’&gt;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624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17284</TotalTime>
  <Words>24728</Words>
  <Application>Microsoft Office PowerPoint</Application>
  <PresentationFormat>와이드스크린</PresentationFormat>
  <Paragraphs>4179</Paragraphs>
  <Slides>58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2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1147</cp:revision>
  <dcterms:created xsi:type="dcterms:W3CDTF">2023-11-29T11:04:36Z</dcterms:created>
  <dcterms:modified xsi:type="dcterms:W3CDTF">2024-06-05T15:59:23Z</dcterms:modified>
</cp:coreProperties>
</file>